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8"/>
  </p:notesMasterIdLst>
  <p:handoutMasterIdLst>
    <p:handoutMasterId r:id="rId39"/>
  </p:handoutMasterIdLst>
  <p:sldIdLst>
    <p:sldId id="490" r:id="rId2"/>
    <p:sldId id="752" r:id="rId3"/>
    <p:sldId id="717" r:id="rId4"/>
    <p:sldId id="762" r:id="rId5"/>
    <p:sldId id="770" r:id="rId6"/>
    <p:sldId id="728" r:id="rId7"/>
    <p:sldId id="759" r:id="rId8"/>
    <p:sldId id="769" r:id="rId9"/>
    <p:sldId id="777" r:id="rId10"/>
    <p:sldId id="780" r:id="rId11"/>
    <p:sldId id="776" r:id="rId12"/>
    <p:sldId id="733" r:id="rId13"/>
    <p:sldId id="732" r:id="rId14"/>
    <p:sldId id="774" r:id="rId15"/>
    <p:sldId id="754" r:id="rId16"/>
    <p:sldId id="760" r:id="rId17"/>
    <p:sldId id="761" r:id="rId18"/>
    <p:sldId id="757" r:id="rId19"/>
    <p:sldId id="779" r:id="rId20"/>
    <p:sldId id="772" r:id="rId21"/>
    <p:sldId id="668" r:id="rId22"/>
    <p:sldId id="707" r:id="rId23"/>
    <p:sldId id="775" r:id="rId24"/>
    <p:sldId id="768" r:id="rId25"/>
    <p:sldId id="739" r:id="rId26"/>
    <p:sldId id="740" r:id="rId27"/>
    <p:sldId id="552" r:id="rId28"/>
    <p:sldId id="758" r:id="rId29"/>
    <p:sldId id="742" r:id="rId30"/>
    <p:sldId id="720" r:id="rId31"/>
    <p:sldId id="767" r:id="rId32"/>
    <p:sldId id="765" r:id="rId33"/>
    <p:sldId id="766" r:id="rId34"/>
    <p:sldId id="702" r:id="rId35"/>
    <p:sldId id="724" r:id="rId36"/>
    <p:sldId id="725" r:id="rId37"/>
  </p:sldIdLst>
  <p:sldSz cx="9144000" cy="6858000" type="screen4x3"/>
  <p:notesSz cx="6781800" cy="9880600"/>
  <p:defaultTextStyle>
    <a:defPPr>
      <a:defRPr lang="en-US"/>
    </a:defPPr>
    <a:lvl1pPr algn="l"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63" autoAdjust="0"/>
  </p:normalViewPr>
  <p:slideViewPr>
    <p:cSldViewPr>
      <p:cViewPr varScale="1">
        <p:scale>
          <a:sx n="75" d="100"/>
          <a:sy n="75" d="100"/>
        </p:scale>
        <p:origin x="-92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08"/>
    </p:cViewPr>
  </p:sorterViewPr>
  <p:notesViewPr>
    <p:cSldViewPr>
      <p:cViewPr varScale="1">
        <p:scale>
          <a:sx n="61" d="100"/>
          <a:sy n="61" d="100"/>
        </p:scale>
        <p:origin x="-2192" y="-88"/>
      </p:cViewPr>
      <p:guideLst>
        <p:guide orient="horz" pos="3112"/>
        <p:guide pos="2137"/>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50539" y="0"/>
            <a:ext cx="2764293" cy="495300"/>
          </a:xfrm>
          <a:prstGeom prst="rect">
            <a:avLst/>
          </a:prstGeom>
          <a:noFill/>
          <a:ln>
            <a:noFill/>
          </a:ln>
          <a:extLst/>
        </p:spPr>
        <p:txBody>
          <a:bodyPr vert="horz" wrap="square" lIns="90727" tIns="45363" rIns="90727" bIns="45363" numCol="1" anchor="t" anchorCtr="0" compatLnSpc="1">
            <a:prstTxWarp prst="textNoShape">
              <a:avLst/>
            </a:prstTxWarp>
          </a:bodyPr>
          <a:lstStyle>
            <a:lvl1pPr defTabSz="908050">
              <a:defRPr sz="1200">
                <a:latin typeface="Arial" charset="0"/>
                <a:cs typeface="+mn-cs"/>
              </a:defRPr>
            </a:lvl1pPr>
          </a:lstStyle>
          <a:p>
            <a:pPr>
              <a:defRPr/>
            </a:pPr>
            <a:r>
              <a:rPr lang="fi-FI" dirty="0" err="1" smtClean="0"/>
              <a:t>Työhyvinvointimessut</a:t>
            </a:r>
            <a:endParaRPr lang="fi-FI" dirty="0"/>
          </a:p>
        </p:txBody>
      </p:sp>
      <p:sp>
        <p:nvSpPr>
          <p:cNvPr id="11267" name="Rectangle 3"/>
          <p:cNvSpPr>
            <a:spLocks noGrp="1" noChangeArrowheads="1"/>
          </p:cNvSpPr>
          <p:nvPr>
            <p:ph type="dt" sz="quarter" idx="1"/>
          </p:nvPr>
        </p:nvSpPr>
        <p:spPr bwMode="auto">
          <a:xfrm>
            <a:off x="3840163" y="0"/>
            <a:ext cx="2940050" cy="495300"/>
          </a:xfrm>
          <a:prstGeom prst="rect">
            <a:avLst/>
          </a:prstGeom>
          <a:noFill/>
          <a:ln>
            <a:noFill/>
          </a:ln>
          <a:extLst/>
        </p:spPr>
        <p:txBody>
          <a:bodyPr vert="horz" wrap="square" lIns="90727" tIns="45363" rIns="90727" bIns="45363" numCol="1" anchor="t" anchorCtr="0" compatLnSpc="1">
            <a:prstTxWarp prst="textNoShape">
              <a:avLst/>
            </a:prstTxWarp>
          </a:bodyPr>
          <a:lstStyle>
            <a:lvl1pPr algn="r" defTabSz="908050">
              <a:defRPr sz="1200">
                <a:latin typeface="Arial" pitchFamily="34" charset="0"/>
                <a:ea typeface="+mn-ea"/>
                <a:cs typeface="+mn-cs"/>
              </a:defRPr>
            </a:lvl1pPr>
          </a:lstStyle>
          <a:p>
            <a:pPr>
              <a:defRPr/>
            </a:pPr>
            <a:r>
              <a:rPr lang="fi-FI" dirty="0" smtClean="0"/>
              <a:t>14.9.2016</a:t>
            </a:r>
            <a:endParaRPr lang="fi-FI" dirty="0"/>
          </a:p>
        </p:txBody>
      </p:sp>
      <p:sp>
        <p:nvSpPr>
          <p:cNvPr id="11268" name="Rectangle 4"/>
          <p:cNvSpPr>
            <a:spLocks noGrp="1" noChangeArrowheads="1"/>
          </p:cNvSpPr>
          <p:nvPr>
            <p:ph type="ftr" sz="quarter" idx="2"/>
          </p:nvPr>
        </p:nvSpPr>
        <p:spPr bwMode="auto">
          <a:xfrm>
            <a:off x="0" y="9383713"/>
            <a:ext cx="2940050" cy="495300"/>
          </a:xfrm>
          <a:prstGeom prst="rect">
            <a:avLst/>
          </a:prstGeom>
          <a:noFill/>
          <a:ln>
            <a:noFill/>
          </a:ln>
          <a:extLst/>
        </p:spPr>
        <p:txBody>
          <a:bodyPr vert="horz" wrap="square" lIns="90727" tIns="45363" rIns="90727" bIns="45363" numCol="1" anchor="b" anchorCtr="0" compatLnSpc="1">
            <a:prstTxWarp prst="textNoShape">
              <a:avLst/>
            </a:prstTxWarp>
          </a:bodyPr>
          <a:lstStyle>
            <a:lvl1pPr defTabSz="908050">
              <a:defRPr sz="1200">
                <a:latin typeface="Arial" pitchFamily="34" charset="0"/>
                <a:ea typeface="+mn-ea"/>
                <a:cs typeface="+mn-cs"/>
              </a:defRPr>
            </a:lvl1pPr>
          </a:lstStyle>
          <a:p>
            <a:pPr>
              <a:defRPr/>
            </a:pPr>
            <a:endParaRPr lang="fi-FI"/>
          </a:p>
        </p:txBody>
      </p:sp>
      <p:sp>
        <p:nvSpPr>
          <p:cNvPr id="11269" name="Rectangle 5"/>
          <p:cNvSpPr>
            <a:spLocks noGrp="1" noChangeArrowheads="1"/>
          </p:cNvSpPr>
          <p:nvPr>
            <p:ph type="sldNum" sz="quarter" idx="3"/>
          </p:nvPr>
        </p:nvSpPr>
        <p:spPr bwMode="auto">
          <a:xfrm>
            <a:off x="3840163" y="9383713"/>
            <a:ext cx="2940050" cy="495300"/>
          </a:xfrm>
          <a:prstGeom prst="rect">
            <a:avLst/>
          </a:prstGeom>
          <a:noFill/>
          <a:ln>
            <a:noFill/>
          </a:ln>
          <a:extLst/>
        </p:spPr>
        <p:txBody>
          <a:bodyPr vert="horz" wrap="square" lIns="90727" tIns="45363" rIns="90727" bIns="45363" numCol="1" anchor="b" anchorCtr="0" compatLnSpc="1">
            <a:prstTxWarp prst="textNoShape">
              <a:avLst/>
            </a:prstTxWarp>
          </a:bodyPr>
          <a:lstStyle>
            <a:lvl1pPr algn="r" defTabSz="908050">
              <a:defRPr sz="1200">
                <a:latin typeface="Arial" charset="0"/>
                <a:cs typeface="+mn-cs"/>
              </a:defRPr>
            </a:lvl1pPr>
          </a:lstStyle>
          <a:p>
            <a:pPr>
              <a:defRPr/>
            </a:pPr>
            <a:fld id="{EABA21F6-0DF0-DE45-BB79-36654ABCE177}" type="slidenum">
              <a:rPr lang="en-US"/>
              <a:pPr>
                <a:defRPr/>
              </a:pPr>
              <a:t>‹#›</a:t>
            </a:fld>
            <a:endParaRPr lang="en-US"/>
          </a:p>
        </p:txBody>
      </p:sp>
    </p:spTree>
    <p:extLst>
      <p:ext uri="{BB962C8B-B14F-4D97-AF65-F5344CB8AC3E}">
        <p14:creationId xmlns:p14="http://schemas.microsoft.com/office/powerpoint/2010/main" val="15261444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0050" cy="495300"/>
          </a:xfrm>
          <a:prstGeom prst="rect">
            <a:avLst/>
          </a:prstGeom>
          <a:noFill/>
          <a:ln>
            <a:noFill/>
          </a:ln>
          <a:extLst/>
        </p:spPr>
        <p:txBody>
          <a:bodyPr vert="horz" wrap="square" lIns="90727" tIns="45363" rIns="90727" bIns="45363" numCol="1" anchor="t" anchorCtr="0" compatLnSpc="1">
            <a:prstTxWarp prst="textNoShape">
              <a:avLst/>
            </a:prstTxWarp>
          </a:bodyPr>
          <a:lstStyle>
            <a:lvl1pPr defTabSz="908050">
              <a:defRPr sz="1200">
                <a:latin typeface="Arial" pitchFamily="34" charset="0"/>
                <a:ea typeface="+mn-ea"/>
                <a:cs typeface="+mn-cs"/>
              </a:defRPr>
            </a:lvl1pPr>
          </a:lstStyle>
          <a:p>
            <a:pPr>
              <a:defRPr/>
            </a:pPr>
            <a:endParaRPr lang="fi-FI"/>
          </a:p>
        </p:txBody>
      </p:sp>
      <p:sp>
        <p:nvSpPr>
          <p:cNvPr id="13315" name="Rectangle 3"/>
          <p:cNvSpPr>
            <a:spLocks noGrp="1" noChangeArrowheads="1"/>
          </p:cNvSpPr>
          <p:nvPr>
            <p:ph type="dt" idx="1"/>
          </p:nvPr>
        </p:nvSpPr>
        <p:spPr bwMode="auto">
          <a:xfrm>
            <a:off x="3840163" y="0"/>
            <a:ext cx="2940050" cy="495300"/>
          </a:xfrm>
          <a:prstGeom prst="rect">
            <a:avLst/>
          </a:prstGeom>
          <a:noFill/>
          <a:ln>
            <a:noFill/>
          </a:ln>
          <a:extLst/>
        </p:spPr>
        <p:txBody>
          <a:bodyPr vert="horz" wrap="square" lIns="90727" tIns="45363" rIns="90727" bIns="45363" numCol="1" anchor="t" anchorCtr="0" compatLnSpc="1">
            <a:prstTxWarp prst="textNoShape">
              <a:avLst/>
            </a:prstTxWarp>
          </a:bodyPr>
          <a:lstStyle>
            <a:lvl1pPr algn="r" defTabSz="908050">
              <a:defRPr sz="1200">
                <a:latin typeface="Arial" pitchFamily="34" charset="0"/>
                <a:ea typeface="+mn-ea"/>
                <a:cs typeface="+mn-cs"/>
              </a:defRPr>
            </a:lvl1pPr>
          </a:lstStyle>
          <a:p>
            <a:pPr>
              <a:defRPr/>
            </a:pPr>
            <a:endParaRPr lang="fi-FI"/>
          </a:p>
        </p:txBody>
      </p:sp>
      <p:sp>
        <p:nvSpPr>
          <p:cNvPr id="18436" name="Rectangle 4"/>
          <p:cNvSpPr>
            <a:spLocks noGrp="1" noRot="1" noChangeAspect="1" noChangeArrowheads="1" noTextEdit="1"/>
          </p:cNvSpPr>
          <p:nvPr>
            <p:ph type="sldImg" idx="2"/>
          </p:nvPr>
        </p:nvSpPr>
        <p:spPr bwMode="auto">
          <a:xfrm>
            <a:off x="920750" y="741363"/>
            <a:ext cx="4940300" cy="3705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677863" y="4694238"/>
            <a:ext cx="5426075" cy="4445000"/>
          </a:xfrm>
          <a:prstGeom prst="rect">
            <a:avLst/>
          </a:prstGeom>
          <a:noFill/>
          <a:ln>
            <a:noFill/>
          </a:ln>
          <a:extLst/>
        </p:spPr>
        <p:txBody>
          <a:bodyPr vert="horz" wrap="square" lIns="90727" tIns="45363" rIns="90727" bIns="4536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9383713"/>
            <a:ext cx="2940050" cy="495300"/>
          </a:xfrm>
          <a:prstGeom prst="rect">
            <a:avLst/>
          </a:prstGeom>
          <a:noFill/>
          <a:ln>
            <a:noFill/>
          </a:ln>
          <a:extLst/>
        </p:spPr>
        <p:txBody>
          <a:bodyPr vert="horz" wrap="square" lIns="90727" tIns="45363" rIns="90727" bIns="45363" numCol="1" anchor="b" anchorCtr="0" compatLnSpc="1">
            <a:prstTxWarp prst="textNoShape">
              <a:avLst/>
            </a:prstTxWarp>
          </a:bodyPr>
          <a:lstStyle>
            <a:lvl1pPr defTabSz="908050">
              <a:defRPr sz="1200">
                <a:latin typeface="Arial" pitchFamily="34" charset="0"/>
                <a:ea typeface="+mn-ea"/>
                <a:cs typeface="+mn-cs"/>
              </a:defRPr>
            </a:lvl1pPr>
          </a:lstStyle>
          <a:p>
            <a:pPr>
              <a:defRPr/>
            </a:pPr>
            <a:endParaRPr lang="fi-FI"/>
          </a:p>
        </p:txBody>
      </p:sp>
      <p:sp>
        <p:nvSpPr>
          <p:cNvPr id="13319" name="Rectangle 7"/>
          <p:cNvSpPr>
            <a:spLocks noGrp="1" noChangeArrowheads="1"/>
          </p:cNvSpPr>
          <p:nvPr>
            <p:ph type="sldNum" sz="quarter" idx="5"/>
          </p:nvPr>
        </p:nvSpPr>
        <p:spPr bwMode="auto">
          <a:xfrm>
            <a:off x="3840163" y="9383713"/>
            <a:ext cx="2940050" cy="495300"/>
          </a:xfrm>
          <a:prstGeom prst="rect">
            <a:avLst/>
          </a:prstGeom>
          <a:noFill/>
          <a:ln>
            <a:noFill/>
          </a:ln>
          <a:extLst/>
        </p:spPr>
        <p:txBody>
          <a:bodyPr vert="horz" wrap="square" lIns="90727" tIns="45363" rIns="90727" bIns="45363" numCol="1" anchor="b" anchorCtr="0" compatLnSpc="1">
            <a:prstTxWarp prst="textNoShape">
              <a:avLst/>
            </a:prstTxWarp>
          </a:bodyPr>
          <a:lstStyle>
            <a:lvl1pPr algn="r" defTabSz="908050">
              <a:defRPr sz="1200">
                <a:latin typeface="Arial" charset="0"/>
                <a:cs typeface="+mn-cs"/>
              </a:defRPr>
            </a:lvl1pPr>
          </a:lstStyle>
          <a:p>
            <a:pPr>
              <a:defRPr/>
            </a:pPr>
            <a:fld id="{2091FDBA-53E3-2640-980B-DF8AB253F1D7}" type="slidenum">
              <a:rPr lang="en-US"/>
              <a:pPr>
                <a:defRPr/>
              </a:pPr>
              <a:t>‹#›</a:t>
            </a:fld>
            <a:endParaRPr lang="en-US"/>
          </a:p>
        </p:txBody>
      </p:sp>
    </p:spTree>
    <p:extLst>
      <p:ext uri="{BB962C8B-B14F-4D97-AF65-F5344CB8AC3E}">
        <p14:creationId xmlns:p14="http://schemas.microsoft.com/office/powerpoint/2010/main" val="11829773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2091FDBA-53E3-2640-980B-DF8AB253F1D7}" type="slidenum">
              <a:rPr lang="en-US" smtClean="0"/>
              <a:pPr>
                <a:defRPr/>
              </a:pPr>
              <a:t>1</a:t>
            </a:fld>
            <a:endParaRPr lang="en-US"/>
          </a:p>
        </p:txBody>
      </p:sp>
    </p:spTree>
    <p:extLst>
      <p:ext uri="{BB962C8B-B14F-4D97-AF65-F5344CB8AC3E}">
        <p14:creationId xmlns:p14="http://schemas.microsoft.com/office/powerpoint/2010/main" val="46367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7BF155DE-B5F6-42F4-8521-E4D83A5054F1}" type="slidenum">
              <a:rPr lang="fi-FI" smtClean="0"/>
              <a:t>33</a:t>
            </a:fld>
            <a:endParaRPr lang="fi-FI"/>
          </a:p>
        </p:txBody>
      </p:sp>
    </p:spTree>
    <p:extLst>
      <p:ext uri="{BB962C8B-B14F-4D97-AF65-F5344CB8AC3E}">
        <p14:creationId xmlns:p14="http://schemas.microsoft.com/office/powerpoint/2010/main" val="3150907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Dian kuvan paikkamerkki 1"/>
          <p:cNvSpPr>
            <a:spLocks noGrp="1" noRot="1" noChangeAspect="1"/>
          </p:cNvSpPr>
          <p:nvPr>
            <p:ph type="sldImg"/>
          </p:nvPr>
        </p:nvSpPr>
        <p:spPr>
          <a:xfrm>
            <a:off x="920750" y="739775"/>
            <a:ext cx="4940300" cy="3706813"/>
          </a:xfrm>
          <a:ln/>
        </p:spPr>
      </p:sp>
      <p:sp>
        <p:nvSpPr>
          <p:cNvPr id="44034" name="Huomautusten paikkamerkki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Ake, J. &amp; Thompson, S. 2010. </a:t>
            </a:r>
            <a:r>
              <a:rPr lang="en-US" b="1"/>
              <a:t>Five Ways to Wellbeing </a:t>
            </a:r>
            <a:r>
              <a:rPr lang="en-US"/>
              <a:t>New applications, new ways of thinking. the </a:t>
            </a:r>
            <a:r>
              <a:rPr lang="en-US" i="1"/>
              <a:t>National Mental Health Development Unit </a:t>
            </a:r>
            <a:r>
              <a:rPr lang="en-US"/>
              <a:t>(NMHDU) and the </a:t>
            </a:r>
            <a:r>
              <a:rPr lang="en-US" i="1"/>
              <a:t>NHS Confederation</a:t>
            </a:r>
            <a:r>
              <a:rPr lang="en-US"/>
              <a:t>. London.</a:t>
            </a:r>
            <a:endParaRPr lang="fi-FI"/>
          </a:p>
          <a:p>
            <a:endParaRPr lang="fi-FI"/>
          </a:p>
        </p:txBody>
      </p:sp>
      <p:sp>
        <p:nvSpPr>
          <p:cNvPr id="4" name="Dian numeron paikkamerkki 3"/>
          <p:cNvSpPr>
            <a:spLocks noGrp="1"/>
          </p:cNvSpPr>
          <p:nvPr>
            <p:ph type="sldNum" sz="quarter" idx="5"/>
          </p:nvPr>
        </p:nvSpPr>
        <p:spPr/>
        <p:txBody>
          <a:bodyPr/>
          <a:lstStyle/>
          <a:p>
            <a:pPr>
              <a:defRPr/>
            </a:pPr>
            <a:fld id="{992D1FFD-D2D4-D947-8257-D393FF56EE0D}" type="slidenum">
              <a:rPr lang="en-US" smtClean="0"/>
              <a:pPr>
                <a:defRPr/>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920750" y="741363"/>
            <a:ext cx="4941888" cy="3705225"/>
          </a:xfrm>
          <a:ln/>
        </p:spPr>
      </p:sp>
      <p:sp>
        <p:nvSpPr>
          <p:cNvPr id="27650"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i-FI">
              <a:latin typeface="Times New Roman" charset="0"/>
            </a:endParaRPr>
          </a:p>
        </p:txBody>
      </p:sp>
    </p:spTree>
    <p:extLst>
      <p:ext uri="{BB962C8B-B14F-4D97-AF65-F5344CB8AC3E}">
        <p14:creationId xmlns:p14="http://schemas.microsoft.com/office/powerpoint/2010/main" val="26239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err="1"/>
              <a:t>Virtualisoituminen</a:t>
            </a:r>
            <a:r>
              <a:rPr lang="fi-FI" b="1" dirty="0"/>
              <a:t> ja datan </a:t>
            </a:r>
            <a:r>
              <a:rPr lang="fi-FI" b="1" dirty="0" err="1"/>
              <a:t>digitalisaatio</a:t>
            </a:r>
            <a:r>
              <a:rPr lang="fi-FI" b="1" dirty="0"/>
              <a:t>.</a:t>
            </a:r>
            <a:endParaRPr lang="fi-FI" dirty="0"/>
          </a:p>
          <a:p>
            <a:r>
              <a:rPr lang="fi-FI" dirty="0" err="1"/>
              <a:t>Digitalisaatio</a:t>
            </a:r>
            <a:r>
              <a:rPr lang="fi-FI" dirty="0"/>
              <a:t> on tämänhetkistä murrosta voimakkaimmin määrittelevä teknologian kehitysmuoto, joka liittyy siihen, että yhä suurempi määrän prosesseja siirtyy digitaaliseen muotoon. Datan digitalisoituminen on mahdollistanut myös valtavien datamäärien nopean analysoinnin, joka ei aiemmin ole tässä mittakaavassa ollut mahdollista. </a:t>
            </a:r>
            <a:r>
              <a:rPr lang="fi-FI" dirty="0" err="1"/>
              <a:t>Virtualisoituminen</a:t>
            </a:r>
            <a:r>
              <a:rPr lang="fi-FI" dirty="0"/>
              <a:t> puolestaan liittyy teknologiaan, joka mahdollistaa todellisuuden simuloinnin koneellisesti. Esimerkiksi Microsoft, Samsung, </a:t>
            </a:r>
            <a:r>
              <a:rPr lang="fi-FI" dirty="0" err="1"/>
              <a:t>Facebook</a:t>
            </a:r>
            <a:r>
              <a:rPr lang="fi-FI" dirty="0"/>
              <a:t>, Google ja Nokia ovat julkistaneet tuotteet, jotka mahdollistavat todellisuuden simuloinnin virtuaalisesti. Virtuaalitodellisuuden myötä voimme kokea olevamme paikoissa, joita laitteen läpi katsellaan. Esimerkiksi matkustaminen ja kulttuurikokemukset tulevat mahdollisiksi ilman, että on siirryttävä fyysisesti.</a:t>
            </a:r>
          </a:p>
          <a:p>
            <a:r>
              <a:rPr lang="fi-FI" dirty="0"/>
              <a:t>Keinoäly. Tietokoneet pystyvät yhä paremmin tunnistamaan asioita, esineitä ja muotoja sekä arvioimaan tilanteita ja tekemään päätöksiä näiden arvioiden perusteella. Nyt tietokoneet pystyvät jo oppimaan erilaisten algoritmien kautta erilaisia taitoja. </a:t>
            </a:r>
          </a:p>
          <a:p>
            <a:r>
              <a:rPr lang="fi-FI" b="1" dirty="0"/>
              <a:t>Tulevaisuus tapahtuu nyt </a:t>
            </a:r>
            <a:endParaRPr lang="fi-FI" dirty="0"/>
          </a:p>
          <a:p>
            <a:r>
              <a:rPr lang="fi-FI" dirty="0"/>
              <a:t>Suurten datamäärien nopea prosessointi- ja analysointikyky antaa koneelle suuren etulyöntiaseman ihmiseen verrattuna. </a:t>
            </a:r>
          </a:p>
          <a:p>
            <a:r>
              <a:rPr lang="fi-FI" dirty="0"/>
              <a:t>Monet sellaiset tehtävät, joita vain ihminen on aiemmin tehnyt, voidaan nyt automatisoida. Tällaisia ovat esimerkiksi myös sellaiset vaativat tehtävät kuin lääkärin, asianajajan tai pörssimeklarin työt. Myös logistiikan, tuotannon ja assistenttitehtävien saralla keinoälyn myötä voidaan suoriutua yhä suuremmasta määrästä tehtäviä.</a:t>
            </a:r>
          </a:p>
          <a:p>
            <a:r>
              <a:rPr lang="fi-FI" b="1" dirty="0"/>
              <a:t>Kaiken instrumentointi</a:t>
            </a:r>
            <a:r>
              <a:rPr lang="fi-FI" dirty="0"/>
              <a:t>.</a:t>
            </a:r>
          </a:p>
          <a:p>
            <a:r>
              <a:rPr lang="fi-FI" dirty="0"/>
              <a:t>Modernit laboratoriotekniikat, kuten verinäytteet, bakteeri ja virustestaaminen sekä rikostutkinaan liittyvä tekniikka voidaan tehdä koko ajan halvemmalla, jolloin niitä voidaan myydä myös halvalla kuluttajille. Pian on mahdollista ostaa erilaista analytiikkaa tarjoavia tuotteita, jotka kertovat omistajalleen vaikkapa hänen terveydentilansa, ympäröivän ilman laadun, hedelmän tuoreusasteen tai minkä tahansa materiaalin tarkan koostumuksen. Nämä teknologiat integroidaan sujuvasti ympäristöömme ja kannettaviin laitteisiin.</a:t>
            </a:r>
          </a:p>
          <a:p>
            <a:r>
              <a:rPr lang="fi-FI" b="1" dirty="0" err="1"/>
              <a:t>Robotisaatio</a:t>
            </a:r>
            <a:r>
              <a:rPr lang="fi-FI" b="1" dirty="0"/>
              <a:t>.</a:t>
            </a:r>
            <a:endParaRPr lang="fi-FI" dirty="0"/>
          </a:p>
          <a:p>
            <a:r>
              <a:rPr lang="fi-FI" dirty="0" err="1"/>
              <a:t>Robotisaatio</a:t>
            </a:r>
            <a:r>
              <a:rPr lang="fi-FI" dirty="0"/>
              <a:t> mahdollistaa palvelut, jotka ovat joko kokonaan tai osaksi automatisoituja, sekä kokonaan automatisoidun tuotannon. </a:t>
            </a:r>
            <a:r>
              <a:rPr lang="fi-FI" dirty="0" err="1"/>
              <a:t>Robotisaatio</a:t>
            </a:r>
            <a:r>
              <a:rPr lang="fi-FI" dirty="0"/>
              <a:t> liittyy myös keinoälyyn vahvasti siinä mielessä, että robotit pystyvät suoriutumaan yhä paremmin erilaisista tehtävistä. Kuuluisa esimerkki on tällä hetkellä henkilökohtainen assistenttirobotti, jota kehittävät useat eri teknologiafirmat. Roboteille järjestetään jo taitokilpailuja, ja ne pystyvät suoriutumaan koko ajan vaativimmista tehtävistä. </a:t>
            </a:r>
            <a:r>
              <a:rPr lang="fi-FI" dirty="0" err="1"/>
              <a:t>Robotisaation</a:t>
            </a:r>
            <a:r>
              <a:rPr lang="fi-FI" dirty="0"/>
              <a:t> merkitys on valtava tällä hetkellä myös liikenteen ja logistiikan kehitykselle. Tulevaisuudessa </a:t>
            </a:r>
            <a:r>
              <a:rPr lang="fi-FI" dirty="0" err="1"/>
              <a:t>itseajavat</a:t>
            </a:r>
            <a:r>
              <a:rPr lang="fi-FI" dirty="0"/>
              <a:t> autot, saumattomasti toimiva liikenne ja automatisoidut satamat, rahtikeskukset ja miehittämättömät lennokit (engl. </a:t>
            </a:r>
            <a:r>
              <a:rPr lang="fi-FI" dirty="0" err="1"/>
              <a:t>drones</a:t>
            </a:r>
            <a:r>
              <a:rPr lang="fi-FI" dirty="0"/>
              <a:t>) muuttavat dramaattisesti sitä näkymää, jonka tänä päivänä tunnemme liikenteenä.</a:t>
            </a:r>
          </a:p>
          <a:p>
            <a:r>
              <a:rPr lang="fi-FI" b="1" dirty="0"/>
              <a:t>Nanomateriaalit. </a:t>
            </a:r>
            <a:endParaRPr lang="fi-FI" dirty="0"/>
          </a:p>
          <a:p>
            <a:r>
              <a:rPr lang="fi-FI" dirty="0"/>
              <a:t>Aikanaan muovin keksiminen muutti monia teollisuudenaloja. Nyt nanomateriaalit saattavat muuttaa maisemaa yhtä suuressa mittakaavassa kuin muovi aikanaan. </a:t>
            </a:r>
            <a:r>
              <a:rPr lang="fi-FI" dirty="0" err="1"/>
              <a:t>Grafeeni</a:t>
            </a:r>
            <a:r>
              <a:rPr lang="fi-FI" dirty="0"/>
              <a:t> on lähes kaksi kertaa vahvempaa kuin teräs, sähköisesti ja optisesti aktiivinen aine, joka koostuu pelkästä hiilestä. Sitä voidaan potentiaalisesti käyttää lähes mihin vain elektroniikassa, optiikassa, rakentamisessa, lääketieteessä, energian- ja ruuan tuotannossa. Myös muut hiiliperäiset materiaalit saattavat olla lupaavia kestävyyden ja keveyden suhteen. Esimerkiksi nanoselluloosalla voidaan tuottaa muoveja, tekstiilejä ja komposiitteja. Muun muassa puuvillan korvaaminen nanoselluloosalla voisi huomattavasti keventää ympäristön kuormitusta.</a:t>
            </a:r>
          </a:p>
          <a:p>
            <a:r>
              <a:rPr lang="fi-FI" b="1" dirty="0"/>
              <a:t>Bioteknologia ja farmakologia</a:t>
            </a:r>
            <a:endParaRPr lang="fi-FI" dirty="0"/>
          </a:p>
          <a:p>
            <a:r>
              <a:rPr lang="fi-FI" dirty="0"/>
              <a:t>Uusia biologisia </a:t>
            </a:r>
            <a:r>
              <a:rPr lang="fi-FI" dirty="0" err="1"/>
              <a:t>tuotteitavoidaan</a:t>
            </a:r>
            <a:r>
              <a:rPr lang="fi-FI" dirty="0"/>
              <a:t> käyttää vastaamaan ruuantuotannon haasteisiin yhä tiiviimmäksi käyvällä planeetalla. </a:t>
            </a:r>
          </a:p>
          <a:p>
            <a:r>
              <a:rPr lang="fi-FI" dirty="0"/>
              <a:t>Biologisia tuotteita voidaan hyödyntää myös kemiallisissa prosesseissa, tekstiileissä, lääketeollisuudessa, tuotannossa ja rakentamisessa. Geneettinen muuntelu on muuttumassa helpommaksi ja tarkemmaksi kuin koskaan aiemmin. Myös DNA:n simulaatio erilaisissa ympäristöissä on ensimmäinen askel synteettisen elämän tuottamisessa. Viruksia on pystytty ohjelmoimaan tuottamaan aurinkopaneeleja ja pattereita. Viruksista voidaan siis kehittää ohjelmoitavia työkaluja eri tarpeita varten. Energiateknologian</a:t>
            </a:r>
          </a:p>
          <a:p>
            <a:r>
              <a:rPr lang="fi-FI" dirty="0"/>
              <a:t>Ja bioteknologian yhdistäminen tarjoaa uusia mahdollisuuksia maanviljelyyn hyvin vähällä energian- ja vedenkulutuksella, päästöillä ja keinovalaistuksella, joiden kaikkien hinta on merkittävästi nykyistä halvempi. Personoitu lääketiede ja ravitsemus, geeniteknologia ja simulointi sekä useimpien tautien voittaminen tarkoittavat, että ihmiset elävät yhä pidempään.</a:t>
            </a:r>
          </a:p>
          <a:p>
            <a:r>
              <a:rPr lang="fi-FI" b="1" dirty="0"/>
              <a:t>Energiateknologia.</a:t>
            </a:r>
            <a:endParaRPr lang="fi-FI" dirty="0"/>
          </a:p>
          <a:p>
            <a:r>
              <a:rPr lang="fi-FI" dirty="0"/>
              <a:t>Aurinko- ja tuulivoiman hinta on pudonnut nopeasti. Samoin niiden varastointiin liittyvä akkuteknologia on kehittynyt nopeasti. </a:t>
            </a:r>
            <a:r>
              <a:rPr lang="fi-FI" dirty="0" err="1"/>
              <a:t>Deutche</a:t>
            </a:r>
            <a:r>
              <a:rPr lang="fi-FI" dirty="0"/>
              <a:t> Bank arvioi, että aurinkoenergian hinta tulee laskemaan vuoteen 2020 mennessä 40 prosenttia. Myös vety on kiinnostava energiantuotannon alue; esimerkiksi Japanissa siitä halutaan liikenteen perusta tulevaisuudessa. Toyotan lanseeraama vetyauto julkaistiin 2015, ja sen kysyntä on ylittänyt odotukset. Myös sarjatuotetut atomiteknologiaan perustuvat voimalaitokset ovat kiinnostava kehityssuunta, ja Lockheed-niminen energiayhtiö yrittää rakentaa toimivaa fuusioreaktoria muutaman seuraavan vuoden aikana. Yhä useampi kansalainen tuottaa jo itse energiansa ja myy ylimenevän osan. Energiaomavaraisia kyliä on jo esimerkiksi Tanskan maaseudulla, jossa energiantuotanto lähelle on toiminut uuden elinvoiman lähteenä.</a:t>
            </a:r>
          </a:p>
          <a:p>
            <a:r>
              <a:rPr lang="fi-FI" b="1" dirty="0"/>
              <a:t>Digitaaliset joukkoalustat. </a:t>
            </a:r>
            <a:endParaRPr lang="fi-FI" dirty="0"/>
          </a:p>
          <a:p>
            <a:r>
              <a:rPr lang="fi-FI" dirty="0"/>
              <a:t>Ennennäkemätön tiedon demokratisoituminen ja läpinäkyvyyden lisääntyminen on käynnistynyt sosiaalisen median, </a:t>
            </a:r>
            <a:r>
              <a:rPr lang="fi-FI" dirty="0" err="1"/>
              <a:t>Wikipedian</a:t>
            </a:r>
            <a:r>
              <a:rPr lang="fi-FI" dirty="0"/>
              <a:t>, avoimien online-kurssien, avoimen opetuksen, datan, koodin, käännösteknologian, hakukoneiden ja ilmaisten applikaatioiden myötä. </a:t>
            </a:r>
            <a:r>
              <a:rPr lang="fi-FI" dirty="0" err="1"/>
              <a:t>Uber</a:t>
            </a:r>
            <a:r>
              <a:rPr lang="fi-FI" dirty="0"/>
              <a:t>, </a:t>
            </a:r>
            <a:r>
              <a:rPr lang="fi-FI" dirty="0" err="1"/>
              <a:t>Airbnb</a:t>
            </a:r>
            <a:r>
              <a:rPr lang="fi-FI" dirty="0"/>
              <a:t>, </a:t>
            </a:r>
            <a:r>
              <a:rPr lang="fi-FI" dirty="0" err="1"/>
              <a:t>eBay</a:t>
            </a:r>
            <a:r>
              <a:rPr lang="fi-FI" dirty="0"/>
              <a:t>, </a:t>
            </a:r>
            <a:r>
              <a:rPr lang="fi-FI" dirty="0" err="1"/>
              <a:t>Paypal</a:t>
            </a:r>
            <a:r>
              <a:rPr lang="fi-FI" dirty="0"/>
              <a:t>, </a:t>
            </a:r>
            <a:r>
              <a:rPr lang="fi-FI" dirty="0" err="1"/>
              <a:t>Bitcoin</a:t>
            </a:r>
            <a:r>
              <a:rPr lang="fi-FI" dirty="0"/>
              <a:t>, </a:t>
            </a:r>
            <a:r>
              <a:rPr lang="fi-FI" dirty="0" err="1"/>
              <a:t>Kickstarter</a:t>
            </a:r>
            <a:r>
              <a:rPr lang="fi-FI" dirty="0"/>
              <a:t>, </a:t>
            </a:r>
            <a:r>
              <a:rPr lang="fi-FI" dirty="0" err="1"/>
              <a:t>Shape-ways</a:t>
            </a:r>
            <a:r>
              <a:rPr lang="fi-FI" dirty="0"/>
              <a:t>, Linux ja </a:t>
            </a:r>
            <a:r>
              <a:rPr lang="fi-FI" dirty="0" err="1"/>
              <a:t>Wikipedia</a:t>
            </a:r>
            <a:r>
              <a:rPr lang="fi-FI" dirty="0"/>
              <a:t> ovat kaikki esimerkkejä digitaalisesta joukkoalustasta, joka on radikaalisti muuttanut totuttua toimintatapaa näillä aloilla. Jakamistalous, </a:t>
            </a:r>
            <a:r>
              <a:rPr lang="fi-FI" dirty="0" err="1"/>
              <a:t>joukkoistus</a:t>
            </a:r>
            <a:r>
              <a:rPr lang="fi-FI" dirty="0"/>
              <a:t> ja joukkorahoitus luovat tilaa uusille innovaatioille ja organisoitumisen muodoille.</a:t>
            </a:r>
          </a:p>
          <a:p>
            <a:r>
              <a:rPr lang="fi-FI" b="1" dirty="0"/>
              <a:t>ICT-rakenteiden globalisaatio</a:t>
            </a:r>
            <a:r>
              <a:rPr lang="fi-FI" dirty="0"/>
              <a:t>. </a:t>
            </a:r>
          </a:p>
          <a:p>
            <a:r>
              <a:rPr lang="fi-FI" dirty="0"/>
              <a:t>Asioiden internet (Internet of </a:t>
            </a:r>
            <a:r>
              <a:rPr lang="fi-FI" dirty="0" err="1"/>
              <a:t>things</a:t>
            </a:r>
            <a:r>
              <a:rPr lang="fi-FI" dirty="0"/>
              <a:t>, </a:t>
            </a:r>
            <a:r>
              <a:rPr lang="fi-FI" dirty="0" err="1"/>
              <a:t>IoT</a:t>
            </a:r>
            <a:r>
              <a:rPr lang="fi-FI" dirty="0"/>
              <a:t>), robottien </a:t>
            </a:r>
            <a:r>
              <a:rPr lang="fi-FI" dirty="0" err="1"/>
              <a:t>modularisointi</a:t>
            </a:r>
            <a:r>
              <a:rPr lang="fi-FI" dirty="0"/>
              <a:t>, erilaiset </a:t>
            </a:r>
            <a:r>
              <a:rPr lang="fi-FI" dirty="0" err="1"/>
              <a:t>joukkoistukset</a:t>
            </a:r>
            <a:r>
              <a:rPr lang="fi-FI" dirty="0"/>
              <a:t> ja avoin data, </a:t>
            </a:r>
            <a:r>
              <a:rPr lang="fi-FI" dirty="0" err="1"/>
              <a:t>itseorganisoituvat</a:t>
            </a:r>
            <a:r>
              <a:rPr lang="fi-FI" dirty="0"/>
              <a:t> alustat ja niin edelleen vaativat kuitenkin standardisoituja rajapintoja tietokoneiden, tietojärjestelmien, datan ja kommunikoinnin välille. Osa näistä rajapinnoista syntyy virallisten standardisointien kautta, osa taas avoimien ekosysteemien tuotteina. Se, kenen standardi voittaa, saa luonnollisesti paljon valtaa. Asioiden internetin uskotaan muuttavan teollisia prosesseja radikaalisti.</a:t>
            </a:r>
          </a:p>
          <a:p>
            <a:r>
              <a:rPr lang="fi-FI" b="1" dirty="0"/>
              <a:t>Lohkoketju-teknologia.</a:t>
            </a:r>
            <a:endParaRPr lang="fi-FI" dirty="0"/>
          </a:p>
          <a:p>
            <a:r>
              <a:rPr lang="fi-FI" dirty="0" err="1"/>
              <a:t>Blockchain</a:t>
            </a:r>
            <a:r>
              <a:rPr lang="fi-FI" dirty="0"/>
              <a:t> on teknologia, jonka myötä muun muassa </a:t>
            </a:r>
            <a:r>
              <a:rPr lang="fi-FI" dirty="0" err="1"/>
              <a:t>Bitcoin</a:t>
            </a:r>
            <a:r>
              <a:rPr lang="fi-FI" dirty="0"/>
              <a:t> on syntynyt, ja se saattaa toimia myös radikaalina pelinmuuttajana monilla aloilla tulevaisuudessa. </a:t>
            </a:r>
            <a:r>
              <a:rPr lang="fi-FI" dirty="0" err="1"/>
              <a:t>Blockchain</a:t>
            </a:r>
            <a:r>
              <a:rPr lang="fi-FI" dirty="0"/>
              <a:t> tarkoittaa hajautettua tietokantaa ja tekniikkaa, joka pitää kirjaa esimerkiksi </a:t>
            </a:r>
            <a:r>
              <a:rPr lang="fi-FI" dirty="0" smtClean="0"/>
              <a:t>maksutapahtumista </a:t>
            </a:r>
            <a:r>
              <a:rPr lang="fi-FI" dirty="0"/>
              <a:t>tai muista transaktioista. Siirrot ovat läpinäkyviä ja niistä jää ikuinen jälki. Tämä tarkoittaa, että transaktioihin ei enää tarvita kolmatta osapuolta, kuten pankkeja, ja transaktiot voidaan missä tahansa alalla tehdä nopeammin, läpinäkyvämmin ja tehokkaammin.</a:t>
            </a:r>
          </a:p>
          <a:p>
            <a:endParaRPr lang="fi-FI" dirty="0"/>
          </a:p>
        </p:txBody>
      </p:sp>
      <p:sp>
        <p:nvSpPr>
          <p:cNvPr id="4" name="Dian numeron paikkamerkki 3"/>
          <p:cNvSpPr>
            <a:spLocks noGrp="1"/>
          </p:cNvSpPr>
          <p:nvPr>
            <p:ph type="sldNum" sz="quarter" idx="10"/>
          </p:nvPr>
        </p:nvSpPr>
        <p:spPr/>
        <p:txBody>
          <a:bodyPr/>
          <a:lstStyle/>
          <a:p>
            <a:pPr>
              <a:defRPr/>
            </a:pPr>
            <a:fld id="{44DD8C8B-4E39-C143-B149-58C7ACE96828}" type="slidenum">
              <a:rPr lang="en-US" smtClean="0"/>
              <a:pPr>
                <a:defRPr/>
              </a:pPr>
              <a:t>2</a:t>
            </a:fld>
            <a:endParaRPr lang="en-US"/>
          </a:p>
        </p:txBody>
      </p:sp>
    </p:spTree>
    <p:extLst>
      <p:ext uri="{BB962C8B-B14F-4D97-AF65-F5344CB8AC3E}">
        <p14:creationId xmlns:p14="http://schemas.microsoft.com/office/powerpoint/2010/main" val="294655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ian kuvan paikkamerkki 1"/>
          <p:cNvSpPr>
            <a:spLocks noGrp="1" noRot="1" noChangeAspect="1"/>
          </p:cNvSpPr>
          <p:nvPr>
            <p:ph type="sldImg"/>
          </p:nvPr>
        </p:nvSpPr>
        <p:spPr>
          <a:xfrm>
            <a:off x="920750" y="741363"/>
            <a:ext cx="4940300" cy="3705225"/>
          </a:xfrm>
          <a:ln/>
        </p:spPr>
      </p:sp>
      <p:sp>
        <p:nvSpPr>
          <p:cNvPr id="3" name="Huomautusten paikkamerkki 2"/>
          <p:cNvSpPr>
            <a:spLocks noGrp="1"/>
          </p:cNvSpPr>
          <p:nvPr>
            <p:ph type="body" idx="1"/>
          </p:nvPr>
        </p:nvSpPr>
        <p:spPr/>
        <p:txBody>
          <a:bodyPr/>
          <a:lstStyle/>
          <a:p>
            <a:pPr defTabSz="457136" eaLnBrk="1" fontAlgn="auto" hangingPunct="1">
              <a:spcBef>
                <a:spcPts val="0"/>
              </a:spcBef>
              <a:spcAft>
                <a:spcPts val="0"/>
              </a:spcAft>
              <a:defRPr/>
            </a:pPr>
            <a:r>
              <a:rPr lang="fi-FI" b="1" dirty="0" smtClean="0">
                <a:solidFill>
                  <a:schemeClr val="accent1"/>
                </a:solidFill>
                <a:effectLst>
                  <a:outerShdw blurRad="38100" dist="38100" dir="2700000" algn="tl">
                    <a:srgbClr val="DDDDDD"/>
                  </a:outerShdw>
                </a:effectLst>
                <a:ea typeface="MS PGothic" charset="0"/>
                <a:cs typeface="+mn-cs"/>
              </a:rPr>
              <a:t>Kuvio: Yleisimmät työperäisen stressin syyt  </a:t>
            </a:r>
            <a:r>
              <a:rPr lang="en-GB" b="1" dirty="0" smtClean="0">
                <a:solidFill>
                  <a:srgbClr val="6C7FB2"/>
                </a:solidFill>
                <a:cs typeface="+mn-cs"/>
              </a:rPr>
              <a:t>The European Agency for Safety and Health at Work (EU-OSHA) 2013</a:t>
            </a:r>
            <a:endParaRPr lang="fi-FI" dirty="0" smtClean="0">
              <a:cs typeface="+mn-cs"/>
            </a:endParaRPr>
          </a:p>
          <a:p>
            <a:pPr>
              <a:defRPr/>
            </a:pPr>
            <a:endParaRPr lang="fi-FI" dirty="0">
              <a:cs typeface="+mn-cs"/>
            </a:endParaRPr>
          </a:p>
        </p:txBody>
      </p:sp>
      <p:sp>
        <p:nvSpPr>
          <p:cNvPr id="27651" name="Dian numeron paikkamerkki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0035" indent="-284629" eaLnBrk="0" hangingPunct="0">
              <a:defRPr sz="2400">
                <a:solidFill>
                  <a:schemeClr val="tx1"/>
                </a:solidFill>
                <a:latin typeface="Arial" charset="0"/>
                <a:ea typeface="ＭＳ Ｐゴシック" charset="0"/>
              </a:defRPr>
            </a:lvl2pPr>
            <a:lvl3pPr marL="1138516" indent="-227703" eaLnBrk="0" hangingPunct="0">
              <a:defRPr sz="2400">
                <a:solidFill>
                  <a:schemeClr val="tx1"/>
                </a:solidFill>
                <a:latin typeface="Arial" charset="0"/>
                <a:ea typeface="ＭＳ Ｐゴシック" charset="0"/>
              </a:defRPr>
            </a:lvl3pPr>
            <a:lvl4pPr marL="1593921" indent="-227703" eaLnBrk="0" hangingPunct="0">
              <a:defRPr sz="2400">
                <a:solidFill>
                  <a:schemeClr val="tx1"/>
                </a:solidFill>
                <a:latin typeface="Arial" charset="0"/>
                <a:ea typeface="ＭＳ Ｐゴシック" charset="0"/>
              </a:defRPr>
            </a:lvl4pPr>
            <a:lvl5pPr marL="2049328" indent="-227703" eaLnBrk="0" hangingPunct="0">
              <a:defRPr sz="2400">
                <a:solidFill>
                  <a:schemeClr val="tx1"/>
                </a:solidFill>
                <a:latin typeface="Arial" charset="0"/>
                <a:ea typeface="ＭＳ Ｐゴシック" charset="0"/>
              </a:defRPr>
            </a:lvl5pPr>
            <a:lvl6pPr marL="2504734" indent="-227703" eaLnBrk="0" fontAlgn="base" hangingPunct="0">
              <a:spcBef>
                <a:spcPct val="0"/>
              </a:spcBef>
              <a:spcAft>
                <a:spcPct val="0"/>
              </a:spcAft>
              <a:defRPr sz="2400">
                <a:solidFill>
                  <a:schemeClr val="tx1"/>
                </a:solidFill>
                <a:latin typeface="Arial" charset="0"/>
                <a:ea typeface="ＭＳ Ｐゴシック" charset="0"/>
              </a:defRPr>
            </a:lvl6pPr>
            <a:lvl7pPr marL="2960140" indent="-227703" eaLnBrk="0" fontAlgn="base" hangingPunct="0">
              <a:spcBef>
                <a:spcPct val="0"/>
              </a:spcBef>
              <a:spcAft>
                <a:spcPct val="0"/>
              </a:spcAft>
              <a:defRPr sz="2400">
                <a:solidFill>
                  <a:schemeClr val="tx1"/>
                </a:solidFill>
                <a:latin typeface="Arial" charset="0"/>
                <a:ea typeface="ＭＳ Ｐゴシック" charset="0"/>
              </a:defRPr>
            </a:lvl7pPr>
            <a:lvl8pPr marL="3415547" indent="-227703" eaLnBrk="0" fontAlgn="base" hangingPunct="0">
              <a:spcBef>
                <a:spcPct val="0"/>
              </a:spcBef>
              <a:spcAft>
                <a:spcPct val="0"/>
              </a:spcAft>
              <a:defRPr sz="2400">
                <a:solidFill>
                  <a:schemeClr val="tx1"/>
                </a:solidFill>
                <a:latin typeface="Arial" charset="0"/>
                <a:ea typeface="ＭＳ Ｐゴシック" charset="0"/>
              </a:defRPr>
            </a:lvl8pPr>
            <a:lvl9pPr marL="3870952" indent="-22770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45D70-B1EA-F94F-9D7F-E8314D97CEDF}" type="slidenum">
              <a:rPr lang="fi-FI" sz="1200"/>
              <a:pPr eaLnBrk="1" hangingPunct="1"/>
              <a:t>3</a:t>
            </a:fld>
            <a:endParaRPr lang="fi-FI"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20750" y="741363"/>
            <a:ext cx="4940300" cy="3705225"/>
          </a:xfrm>
        </p:spPr>
      </p:sp>
      <p:sp>
        <p:nvSpPr>
          <p:cNvPr id="3" name="Huomautusten paikkamerkki 2"/>
          <p:cNvSpPr>
            <a:spLocks noGrp="1"/>
          </p:cNvSpPr>
          <p:nvPr>
            <p:ph type="body" idx="1"/>
          </p:nvPr>
        </p:nvSpPr>
        <p:spPr/>
        <p:txBody>
          <a:bodyPr/>
          <a:lstStyle/>
          <a:p>
            <a:endParaRPr lang="fi-FI" dirty="0">
              <a:solidFill>
                <a:prstClr val="black"/>
              </a:solidFill>
              <a:latin typeface="Helvetica"/>
            </a:endParaRPr>
          </a:p>
          <a:p>
            <a:r>
              <a:rPr lang="fi-FI" sz="2800" b="1" dirty="0"/>
              <a:t>Työtapaturmista aiheutui 2 - 2,5 miljardin € vuosittaiset kokonaiskustannukset. </a:t>
            </a:r>
            <a:endParaRPr lang="fi-FI" sz="2800" dirty="0"/>
          </a:p>
          <a:p>
            <a:pPr lvl="1"/>
            <a:r>
              <a:rPr lang="fi-FI" sz="2400" dirty="0"/>
              <a:t>Työtapaturmista aiheutuu välittömiä ja välillisiä kustannuksia. Välittömien kustannusten suuruus on 500 miljoonaa € vuodessa ja välillisten </a:t>
            </a:r>
            <a:r>
              <a:rPr lang="fi-FI" sz="2400" dirty="0" err="1"/>
              <a:t>kustan-</a:t>
            </a:r>
            <a:r>
              <a:rPr lang="fi-FI" sz="2400" dirty="0"/>
              <a:t> </a:t>
            </a:r>
            <a:r>
              <a:rPr lang="fi-FI" sz="2400" dirty="0" err="1"/>
              <a:t>nusten</a:t>
            </a:r>
            <a:r>
              <a:rPr lang="fi-FI" sz="2400" dirty="0"/>
              <a:t> osuudeksi arvioidaan noin 1,5 - 2 miljardia € vuodessa. </a:t>
            </a:r>
          </a:p>
          <a:p>
            <a:r>
              <a:rPr lang="fi-FI" sz="2800" dirty="0"/>
              <a:t>Ammattitaudeista aiheutuvia kustannusten korvaus oli </a:t>
            </a:r>
            <a:r>
              <a:rPr lang="fi-FI" sz="2800" b="1" dirty="0"/>
              <a:t>100 miljoonaa €. </a:t>
            </a:r>
          </a:p>
          <a:p>
            <a:endParaRPr lang="fi-FI" sz="2800" b="1" dirty="0"/>
          </a:p>
          <a:p>
            <a:r>
              <a:rPr lang="fi-FI" sz="2800" b="1" dirty="0"/>
              <a:t>Työkyvyttömyyseläkkeistä aiheutuvan menetetyn työpanoksen arvoksi laskettiin 8,0 miljardia €. </a:t>
            </a:r>
            <a:endParaRPr lang="fi-FI" sz="2800" dirty="0"/>
          </a:p>
          <a:p>
            <a:r>
              <a:rPr lang="fi-FI" sz="2800" dirty="0"/>
              <a:t>Työkyvyttömyyseläkkeiden takia Suomi menetti 180 928 henkilötyövuoden työpanoksen. Työpanoksen arvo (palkka sivukuluineen) laskettiin koulutusryhmittäin. Eläketurvakeskuksen tutkimuksen perusteella arvioitiin koulutusryhmien koko ja ryhmän koko kerrottiin Tilastokeskuksen koulutusryhmittäisillä palkkatiedoilla. </a:t>
            </a:r>
          </a:p>
          <a:p>
            <a:endParaRPr lang="fi-FI" sz="2800" dirty="0"/>
          </a:p>
          <a:p>
            <a:r>
              <a:rPr lang="fi-FI" sz="2800" b="1" dirty="0"/>
              <a:t>3,4 miljardia €. </a:t>
            </a:r>
            <a:endParaRPr lang="fi-FI" sz="2800" dirty="0"/>
          </a:p>
          <a:p>
            <a:r>
              <a:rPr lang="fi-FI" sz="2800" dirty="0"/>
              <a:t>Tilastokeskuksen mukaan palkansaajilla oli vuonna 2012 eri syistä johtuvia sairauspoissaolopäiviä yhteensä 20 193 000 kappaletta. Sairauspoissaolopäivän palkkakustannukset sivukuluineen laskettiin Tilastokeskuksen ja Kansaneläkelaitoksen palkkatietojen perusteella. </a:t>
            </a:r>
          </a:p>
          <a:p>
            <a:endParaRPr lang="fi-FI" sz="2800" dirty="0"/>
          </a:p>
          <a:p>
            <a:r>
              <a:rPr lang="fi-FI" b="1" dirty="0" err="1"/>
              <a:t>Presenteismin</a:t>
            </a:r>
            <a:r>
              <a:rPr lang="fi-FI" b="1" dirty="0"/>
              <a:t> aiheuttamaksi työpanoksen menetyksen arvoksi arvioitiin 3,4 miljardia €. </a:t>
            </a:r>
            <a:endParaRPr lang="fi-FI" sz="2800" dirty="0"/>
          </a:p>
          <a:p>
            <a:r>
              <a:rPr lang="fi-FI" dirty="0" err="1"/>
              <a:t>Presenteismillä</a:t>
            </a:r>
            <a:r>
              <a:rPr lang="fi-FI" dirty="0"/>
              <a:t> tarkoitetaan töihin tuloa sairaana, jolloin työntekijä on töissä, mutta ei työskentele täysipainoisesti. Kansainvälisten tutkimusten mukaan </a:t>
            </a:r>
            <a:r>
              <a:rPr lang="fi-FI" dirty="0" err="1"/>
              <a:t>presenteismin</a:t>
            </a:r>
            <a:r>
              <a:rPr lang="fi-FI" dirty="0"/>
              <a:t> aiheuttama menetys on suurempi kuin sairaus- </a:t>
            </a:r>
            <a:r>
              <a:rPr lang="fi-FI" dirty="0" err="1"/>
              <a:t>poissaolojen.Varovaisuusperiaatteen</a:t>
            </a:r>
            <a:r>
              <a:rPr lang="fi-FI" dirty="0"/>
              <a:t> vuoksi </a:t>
            </a:r>
            <a:r>
              <a:rPr lang="fi-FI" dirty="0" err="1"/>
              <a:t>presenteismin</a:t>
            </a:r>
            <a:r>
              <a:rPr lang="fi-FI" dirty="0"/>
              <a:t> aiheuttama menetys arvioitiin yhtä suureksi kuin sairauspoissaolojen aiheuttama menetetyn työpanoksen arvo. </a:t>
            </a:r>
            <a:endParaRPr lang="fi-FI" sz="2800" dirty="0"/>
          </a:p>
          <a:p>
            <a:r>
              <a:rPr lang="fi-FI" b="1" dirty="0"/>
              <a:t>SAIRAANHOITOKUSTANNUS </a:t>
            </a:r>
            <a:endParaRPr lang="fi-FI" sz="2800" dirty="0"/>
          </a:p>
          <a:p>
            <a:r>
              <a:rPr lang="fi-FI" b="1" dirty="0"/>
              <a:t>Työikäisen väestön sairaanhoitokustannus ilman ennaltaehkäisyä oli 7,8 miljardia € vuonna 2011. </a:t>
            </a:r>
            <a:endParaRPr lang="fi-FI" sz="2800" dirty="0"/>
          </a:p>
          <a:p>
            <a:r>
              <a:rPr lang="fi-FI" dirty="0"/>
              <a:t>Tieto perustuu Suomen OECD:lle kokoamaan aineistoon. </a:t>
            </a:r>
            <a:endParaRPr lang="fi-FI" sz="2800" dirty="0"/>
          </a:p>
          <a:p>
            <a:endParaRPr lang="fi-FI" sz="2800" dirty="0"/>
          </a:p>
          <a:p>
            <a:endParaRPr lang="fi-FI" sz="2800" dirty="0"/>
          </a:p>
          <a:p>
            <a:endParaRPr lang="fi-FI" sz="2800" dirty="0"/>
          </a:p>
          <a:p>
            <a:endParaRPr lang="fi-FI" sz="2800" dirty="0"/>
          </a:p>
          <a:p>
            <a:endParaRPr lang="fi-FI" dirty="0" smtClean="0"/>
          </a:p>
          <a:p>
            <a:pPr defTabSz="910925">
              <a:defRPr/>
            </a:pPr>
            <a:endParaRPr lang="fi-FI" dirty="0"/>
          </a:p>
        </p:txBody>
      </p:sp>
      <p:sp>
        <p:nvSpPr>
          <p:cNvPr id="4" name="Dian numeron paikkamerkki 3"/>
          <p:cNvSpPr>
            <a:spLocks noGrp="1"/>
          </p:cNvSpPr>
          <p:nvPr>
            <p:ph type="sldNum" sz="quarter" idx="10"/>
          </p:nvPr>
        </p:nvSpPr>
        <p:spPr/>
        <p:txBody>
          <a:bodyPr/>
          <a:lstStyle/>
          <a:p>
            <a:pPr>
              <a:defRPr/>
            </a:pPr>
            <a:fld id="{33F612B6-03BE-7B47-A1AD-57B41EF6EB84}" type="slidenum">
              <a:rPr lang="en-US" smtClean="0"/>
              <a:pPr>
                <a:defRPr/>
              </a:pPr>
              <a:t>4</a:t>
            </a:fld>
            <a:endParaRPr lang="en-US"/>
          </a:p>
        </p:txBody>
      </p:sp>
    </p:spTree>
    <p:extLst>
      <p:ext uri="{BB962C8B-B14F-4D97-AF65-F5344CB8AC3E}">
        <p14:creationId xmlns:p14="http://schemas.microsoft.com/office/powerpoint/2010/main" val="3279201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b="1" baseline="0" dirty="0" smtClean="0"/>
              <a:t>Rakennan myönteistä ilmapiiriä</a:t>
            </a:r>
            <a:r>
              <a:rPr lang="fi-FI" baseline="0" dirty="0" smtClean="0"/>
              <a:t>: tervehtiminen, kiittäminen, puhumme hyvää toisistamme, jopa tähtihetkien ”pankkiin” kerääminen pahan päivän varalle</a:t>
            </a:r>
          </a:p>
          <a:p>
            <a:pPr marL="228600" indent="-228600">
              <a:buAutoNum type="arabicPeriod"/>
            </a:pPr>
            <a:r>
              <a:rPr lang="fi-FI" b="1" baseline="0" dirty="0" smtClean="0"/>
              <a:t>Olen aktiivinen</a:t>
            </a:r>
            <a:r>
              <a:rPr lang="fi-FI" baseline="0" dirty="0" smtClean="0"/>
              <a:t>: osallistun, lausun mielipiteeni, ideoin ja kehitän yhdessä toisten kanssa.</a:t>
            </a:r>
          </a:p>
          <a:p>
            <a:pPr marL="228600" indent="-228600">
              <a:buAutoNum type="arabicPeriod"/>
            </a:pPr>
            <a:r>
              <a:rPr lang="fi-FI" b="1" baseline="0" dirty="0" smtClean="0"/>
              <a:t>Tuen esimiestäni</a:t>
            </a:r>
            <a:r>
              <a:rPr lang="fi-FI" baseline="0" dirty="0" smtClean="0"/>
              <a:t>: kysyn, jos en tiedä, pyydän palautetta, jos en saa, kiitän</a:t>
            </a:r>
          </a:p>
          <a:p>
            <a:pPr marL="228600" indent="-228600">
              <a:buAutoNum type="arabicPeriod"/>
            </a:pPr>
            <a:r>
              <a:rPr lang="fi-FI" baseline="0" dirty="0" smtClean="0"/>
              <a:t>Otamme </a:t>
            </a:r>
            <a:r>
              <a:rPr lang="fi-FI" b="1" baseline="0" dirty="0" smtClean="0"/>
              <a:t>myös ongelmat </a:t>
            </a:r>
            <a:r>
              <a:rPr lang="fi-FI" baseline="0" dirty="0" smtClean="0"/>
              <a:t>käsittelyyn, mutta ratkaisukeskeisesti</a:t>
            </a:r>
          </a:p>
          <a:p>
            <a:pPr marL="228600" indent="-228600">
              <a:buAutoNum type="arabicPeriod"/>
            </a:pPr>
            <a:r>
              <a:rPr lang="fi-FI" baseline="0" dirty="0" smtClean="0"/>
              <a:t>Mietimme mikä meillä lisäisi työniloa ja kokoamme ideoista </a:t>
            </a:r>
            <a:r>
              <a:rPr lang="fi-FI" b="1" baseline="0" dirty="0" smtClean="0"/>
              <a:t>kuukauden teeman</a:t>
            </a:r>
            <a:r>
              <a:rPr lang="fi-FI" baseline="0" dirty="0" smtClean="0"/>
              <a:t>, jota vaalimme.</a:t>
            </a:r>
          </a:p>
          <a:p>
            <a:pPr marL="228600" indent="-228600">
              <a:buAutoNum type="arabicPeriod"/>
            </a:pPr>
            <a:endParaRPr lang="fi-FI" dirty="0"/>
          </a:p>
        </p:txBody>
      </p:sp>
      <p:sp>
        <p:nvSpPr>
          <p:cNvPr id="4" name="Dian numeron paikkamerkki 3"/>
          <p:cNvSpPr>
            <a:spLocks noGrp="1"/>
          </p:cNvSpPr>
          <p:nvPr>
            <p:ph type="sldNum" sz="quarter" idx="10"/>
          </p:nvPr>
        </p:nvSpPr>
        <p:spPr/>
        <p:txBody>
          <a:bodyPr/>
          <a:lstStyle/>
          <a:p>
            <a:pPr>
              <a:defRPr/>
            </a:pPr>
            <a:fld id="{2091FDBA-53E3-2640-980B-DF8AB253F1D7}" type="slidenum">
              <a:rPr lang="en-US" smtClean="0"/>
              <a:pPr>
                <a:defRPr/>
              </a:pPr>
              <a:t>18</a:t>
            </a:fld>
            <a:endParaRPr lang="en-US"/>
          </a:p>
        </p:txBody>
      </p:sp>
    </p:spTree>
    <p:extLst>
      <p:ext uri="{BB962C8B-B14F-4D97-AF65-F5344CB8AC3E}">
        <p14:creationId xmlns:p14="http://schemas.microsoft.com/office/powerpoint/2010/main" val="2134997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20750" y="741363"/>
            <a:ext cx="4940300" cy="3705225"/>
          </a:xfrm>
        </p:spPr>
      </p:sp>
      <p:sp>
        <p:nvSpPr>
          <p:cNvPr id="3" name="Huomautusten paikkamerkki 2"/>
          <p:cNvSpPr>
            <a:spLocks noGrp="1"/>
          </p:cNvSpPr>
          <p:nvPr>
            <p:ph type="body" idx="1"/>
          </p:nvPr>
        </p:nvSpPr>
        <p:spPr/>
        <p:txBody>
          <a:bodyPr/>
          <a:lstStyle/>
          <a:p>
            <a:pPr>
              <a:defRPr/>
            </a:pPr>
            <a:r>
              <a:rPr lang="fi-FI" dirty="0" smtClean="0"/>
              <a:t>Kuvio: Paine-suorituskäyrä kirjasta </a:t>
            </a:r>
            <a:r>
              <a:rPr lang="fi-FI" dirty="0" err="1" smtClean="0"/>
              <a:t>Robertson</a:t>
            </a:r>
            <a:r>
              <a:rPr lang="fi-FI" dirty="0" smtClean="0"/>
              <a:t> I. &amp; Cooper C. 2011.Well-being. Productivity and </a:t>
            </a:r>
            <a:r>
              <a:rPr lang="fi-FI" dirty="0" err="1" smtClean="0"/>
              <a:t>happiness</a:t>
            </a:r>
            <a:r>
              <a:rPr lang="fi-FI" dirty="0" smtClean="0"/>
              <a:t> at </a:t>
            </a:r>
            <a:r>
              <a:rPr lang="fi-FI" dirty="0" err="1" smtClean="0"/>
              <a:t>work</a:t>
            </a:r>
            <a:r>
              <a:rPr lang="fi-FI" dirty="0" smtClean="0"/>
              <a:t>. Hampshire: </a:t>
            </a:r>
            <a:r>
              <a:rPr lang="fi-FI" dirty="0" err="1" smtClean="0"/>
              <a:t>Palgrave</a:t>
            </a:r>
            <a:r>
              <a:rPr lang="fi-FI" dirty="0" smtClean="0"/>
              <a:t> </a:t>
            </a:r>
            <a:r>
              <a:rPr lang="fi-FI" dirty="0" err="1" smtClean="0"/>
              <a:t>Macmillan</a:t>
            </a:r>
            <a:endParaRPr lang="fi-FI" dirty="0"/>
          </a:p>
        </p:txBody>
      </p:sp>
      <p:sp>
        <p:nvSpPr>
          <p:cNvPr id="4" name="Dian numeron paikkamerkki 3"/>
          <p:cNvSpPr>
            <a:spLocks noGrp="1"/>
          </p:cNvSpPr>
          <p:nvPr>
            <p:ph type="sldNum" sz="quarter" idx="5"/>
          </p:nvPr>
        </p:nvSpPr>
        <p:spPr/>
        <p:txBody>
          <a:bodyPr/>
          <a:lstStyle/>
          <a:p>
            <a:pPr>
              <a:defRPr/>
            </a:pPr>
            <a:fld id="{7D46A279-B5A2-0649-BD4E-3B5F6EFF4ACA}" type="slidenum">
              <a:rPr lang="fi-FI" smtClean="0"/>
              <a:pPr>
                <a:defRPr/>
              </a:pPr>
              <a:t>25</a:t>
            </a:fld>
            <a:endParaRPr lang="fi-F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Dian kuvan paikkamerkki 1"/>
          <p:cNvSpPr>
            <a:spLocks noGrp="1" noRot="1" noChangeAspect="1"/>
          </p:cNvSpPr>
          <p:nvPr>
            <p:ph type="sldImg"/>
          </p:nvPr>
        </p:nvSpPr>
        <p:spPr>
          <a:ln/>
        </p:spPr>
      </p:sp>
      <p:sp>
        <p:nvSpPr>
          <p:cNvPr id="73730" name="Huomautusten paikkamerkki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i-FI" dirty="0"/>
              <a:t>Michael B. </a:t>
            </a:r>
            <a:r>
              <a:rPr lang="fi-FI" dirty="0" err="1"/>
              <a:t>Frisch</a:t>
            </a:r>
            <a:r>
              <a:rPr lang="fi-FI" dirty="0"/>
              <a:t>, </a:t>
            </a:r>
            <a:r>
              <a:rPr lang="fi-FI" dirty="0" err="1"/>
              <a:t>Evidence-Based</a:t>
            </a:r>
            <a:r>
              <a:rPr lang="fi-FI" dirty="0"/>
              <a:t> </a:t>
            </a:r>
            <a:r>
              <a:rPr lang="fi-FI" dirty="0" err="1"/>
              <a:t>Well-Being/Positive</a:t>
            </a:r>
            <a:r>
              <a:rPr lang="fi-FI" dirty="0"/>
              <a:t> </a:t>
            </a:r>
            <a:r>
              <a:rPr lang="fi-FI" dirty="0" err="1"/>
              <a:t>Psychology</a:t>
            </a:r>
            <a:endParaRPr lang="fi-FI" dirty="0"/>
          </a:p>
          <a:p>
            <a:r>
              <a:rPr lang="fi-FI" dirty="0" err="1"/>
              <a:t>Assessment</a:t>
            </a:r>
            <a:r>
              <a:rPr lang="fi-FI" dirty="0"/>
              <a:t> and Intervention with </a:t>
            </a:r>
            <a:r>
              <a:rPr lang="fi-FI" dirty="0" err="1"/>
              <a:t>Quality</a:t>
            </a:r>
            <a:r>
              <a:rPr lang="fi-FI" dirty="0"/>
              <a:t> of Life</a:t>
            </a:r>
          </a:p>
          <a:p>
            <a:r>
              <a:rPr lang="fi-FI" dirty="0" err="1"/>
              <a:t>Therapy</a:t>
            </a:r>
            <a:r>
              <a:rPr lang="fi-FI" dirty="0"/>
              <a:t> and </a:t>
            </a:r>
            <a:r>
              <a:rPr lang="fi-FI" dirty="0" err="1"/>
              <a:t>Coaching</a:t>
            </a:r>
            <a:r>
              <a:rPr lang="fi-FI" dirty="0"/>
              <a:t> and the </a:t>
            </a:r>
            <a:r>
              <a:rPr lang="fi-FI" dirty="0" err="1"/>
              <a:t>Quality</a:t>
            </a:r>
            <a:r>
              <a:rPr lang="fi-FI" dirty="0"/>
              <a:t> of Life</a:t>
            </a:r>
          </a:p>
          <a:p>
            <a:r>
              <a:rPr lang="fi-FI" dirty="0"/>
              <a:t>Inventory (QOLI)</a:t>
            </a:r>
          </a:p>
          <a:p>
            <a:r>
              <a:rPr lang="fi-FI" dirty="0"/>
              <a:t>S</a:t>
            </a:r>
            <a:r>
              <a:rPr lang="en-US" dirty="0" err="1"/>
              <a:t>oc</a:t>
            </a:r>
            <a:r>
              <a:rPr lang="en-US" dirty="0"/>
              <a:t> Indic Res (2013) 114:193–227</a:t>
            </a:r>
          </a:p>
          <a:p>
            <a:r>
              <a:rPr lang="en-US" dirty="0"/>
              <a:t>DOI 10.1007/s11205-012-0140-7</a:t>
            </a:r>
          </a:p>
          <a:p>
            <a:endParaRPr lang="fi-FI" dirty="0"/>
          </a:p>
        </p:txBody>
      </p:sp>
      <p:sp>
        <p:nvSpPr>
          <p:cNvPr id="4" name="Dian numeron paikkamerkki 3"/>
          <p:cNvSpPr>
            <a:spLocks noGrp="1"/>
          </p:cNvSpPr>
          <p:nvPr>
            <p:ph type="sldNum" sz="quarter" idx="5"/>
          </p:nvPr>
        </p:nvSpPr>
        <p:spPr/>
        <p:txBody>
          <a:bodyPr/>
          <a:lstStyle/>
          <a:p>
            <a:pPr>
              <a:defRPr/>
            </a:pPr>
            <a:fld id="{60571340-9129-E74A-BC92-675D52E22697}" type="slidenum">
              <a:rPr lang="en-US" smtClean="0"/>
              <a:pPr>
                <a:defRPr/>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3838575" y="9385300"/>
            <a:ext cx="29416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63" tIns="45331" rIns="90663" bIns="45331" anchor="b"/>
          <a:lstStyle>
            <a:lvl1pPr defTabSz="947738" eaLnBrk="0" hangingPunct="0">
              <a:defRPr sz="2400">
                <a:solidFill>
                  <a:schemeClr val="tx1"/>
                </a:solidFill>
                <a:latin typeface="Arial Narrow" charset="0"/>
                <a:ea typeface="ＭＳ Ｐゴシック" charset="0"/>
                <a:cs typeface="ＭＳ Ｐゴシック" charset="0"/>
              </a:defRPr>
            </a:lvl1pPr>
            <a:lvl2pPr marL="742950" indent="-285750" defTabSz="947738" eaLnBrk="0" hangingPunct="0">
              <a:defRPr sz="2400">
                <a:solidFill>
                  <a:schemeClr val="tx1"/>
                </a:solidFill>
                <a:latin typeface="Arial Narrow" charset="0"/>
                <a:ea typeface="ＭＳ Ｐゴシック" charset="0"/>
              </a:defRPr>
            </a:lvl2pPr>
            <a:lvl3pPr marL="1143000" indent="-228600" defTabSz="947738" eaLnBrk="0" hangingPunct="0">
              <a:defRPr sz="2400">
                <a:solidFill>
                  <a:schemeClr val="tx1"/>
                </a:solidFill>
                <a:latin typeface="Arial Narrow" charset="0"/>
                <a:ea typeface="ＭＳ Ｐゴシック" charset="0"/>
              </a:defRPr>
            </a:lvl3pPr>
            <a:lvl4pPr marL="1600200" indent="-228600" defTabSz="947738" eaLnBrk="0" hangingPunct="0">
              <a:defRPr sz="2400">
                <a:solidFill>
                  <a:schemeClr val="tx1"/>
                </a:solidFill>
                <a:latin typeface="Arial Narrow" charset="0"/>
                <a:ea typeface="ＭＳ Ｐゴシック" charset="0"/>
              </a:defRPr>
            </a:lvl4pPr>
            <a:lvl5pPr marL="2057400" indent="-228600" defTabSz="947738" eaLnBrk="0" hangingPunct="0">
              <a:defRPr sz="2400">
                <a:solidFill>
                  <a:schemeClr val="tx1"/>
                </a:solidFill>
                <a:latin typeface="Arial Narrow" charset="0"/>
                <a:ea typeface="ＭＳ Ｐゴシック" charset="0"/>
              </a:defRPr>
            </a:lvl5pPr>
            <a:lvl6pPr marL="2514600" indent="-228600" defTabSz="947738"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defTabSz="947738"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defTabSz="947738"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defTabSz="947738" eaLnBrk="0" fontAlgn="base" hangingPunct="0">
              <a:spcBef>
                <a:spcPct val="0"/>
              </a:spcBef>
              <a:spcAft>
                <a:spcPct val="0"/>
              </a:spcAft>
              <a:defRPr sz="2400">
                <a:solidFill>
                  <a:schemeClr val="tx1"/>
                </a:solidFill>
                <a:latin typeface="Arial Narrow" charset="0"/>
                <a:ea typeface="ＭＳ Ｐゴシック" charset="0"/>
              </a:defRPr>
            </a:lvl9pPr>
          </a:lstStyle>
          <a:p>
            <a:pPr algn="r" eaLnBrk="1" hangingPunct="1"/>
            <a:fld id="{7345159D-2A72-2043-BEDB-3C23118E8596}" type="slidenum">
              <a:rPr lang="en-US" sz="1200">
                <a:latin typeface="Arial" charset="0"/>
              </a:rPr>
              <a:pPr algn="r" eaLnBrk="1" hangingPunct="1"/>
              <a:t>28</a:t>
            </a:fld>
            <a:endParaRPr lang="en-US" sz="1200">
              <a:latin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663" tIns="45331" rIns="90663" bIns="45331"/>
          <a:lstStyle/>
          <a:p>
            <a:endParaRPr lang="fi-F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7BF155DE-B5F6-42F4-8521-E4D83A5054F1}" type="slidenum">
              <a:rPr lang="fi-FI" smtClean="0"/>
              <a:t>32</a:t>
            </a:fld>
            <a:endParaRPr lang="fi-FI"/>
          </a:p>
        </p:txBody>
      </p:sp>
    </p:spTree>
    <p:extLst>
      <p:ext uri="{BB962C8B-B14F-4D97-AF65-F5344CB8AC3E}">
        <p14:creationId xmlns:p14="http://schemas.microsoft.com/office/powerpoint/2010/main" val="254798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4"/>
          <p:cNvSpPr>
            <a:spLocks noGrp="1" noChangeArrowheads="1"/>
          </p:cNvSpPr>
          <p:nvPr>
            <p:ph type="dt" sz="half" idx="10"/>
          </p:nvPr>
        </p:nvSpPr>
        <p:spPr>
          <a:ln/>
        </p:spPr>
        <p:txBody>
          <a:bodyPr/>
          <a:lstStyle>
            <a:lvl1pPr>
              <a:defRPr/>
            </a:lvl1pPr>
          </a:lstStyle>
          <a:p>
            <a:pPr>
              <a:defRPr/>
            </a:pPr>
            <a:fld id="{44592F35-97D2-A74D-AA61-11767C285CB3}" type="datetime1">
              <a:rPr lang="fi-FI" smtClean="0"/>
              <a:t>11.9.16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4F97E9E-6D29-9244-8674-9492E302782A}" type="slidenum">
              <a:rPr lang="en-US"/>
              <a:pPr>
                <a:defRPr/>
              </a:pPr>
              <a:t>‹#›</a:t>
            </a:fld>
            <a:endParaRPr lang="en-US"/>
          </a:p>
        </p:txBody>
      </p:sp>
    </p:spTree>
    <p:extLst>
      <p:ext uri="{BB962C8B-B14F-4D97-AF65-F5344CB8AC3E}">
        <p14:creationId xmlns:p14="http://schemas.microsoft.com/office/powerpoint/2010/main" val="4257018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38925" y="277813"/>
            <a:ext cx="2058988" cy="5881687"/>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7813"/>
            <a:ext cx="6029325" cy="5881687"/>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4"/>
          <p:cNvSpPr>
            <a:spLocks noGrp="1" noChangeArrowheads="1"/>
          </p:cNvSpPr>
          <p:nvPr>
            <p:ph type="dt" sz="half" idx="10"/>
          </p:nvPr>
        </p:nvSpPr>
        <p:spPr>
          <a:ln/>
        </p:spPr>
        <p:txBody>
          <a:bodyPr/>
          <a:lstStyle>
            <a:lvl1pPr>
              <a:defRPr/>
            </a:lvl1pPr>
          </a:lstStyle>
          <a:p>
            <a:pPr>
              <a:defRPr/>
            </a:pPr>
            <a:fld id="{49EBB9DF-D761-1D4C-B083-1D057990A562}" type="datetime1">
              <a:rPr lang="fi-FI" smtClean="0"/>
              <a:t>11.9.16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69CA8CC-7144-C04B-AD41-EB8631C92B12}" type="slidenum">
              <a:rPr lang="en-US"/>
              <a:pPr>
                <a:defRPr/>
              </a:pPr>
              <a:t>‹#›</a:t>
            </a:fld>
            <a:endParaRPr lang="en-US"/>
          </a:p>
        </p:txBody>
      </p:sp>
    </p:spTree>
    <p:extLst>
      <p:ext uri="{BB962C8B-B14F-4D97-AF65-F5344CB8AC3E}">
        <p14:creationId xmlns:p14="http://schemas.microsoft.com/office/powerpoint/2010/main" val="237818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7813"/>
            <a:ext cx="8229600" cy="1139825"/>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468313" y="1628775"/>
            <a:ext cx="4038600" cy="453072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59313" y="1628775"/>
            <a:ext cx="4038600" cy="453072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4"/>
          <p:cNvSpPr>
            <a:spLocks noGrp="1" noChangeArrowheads="1"/>
          </p:cNvSpPr>
          <p:nvPr>
            <p:ph type="dt" sz="half" idx="10"/>
          </p:nvPr>
        </p:nvSpPr>
        <p:spPr>
          <a:ln/>
        </p:spPr>
        <p:txBody>
          <a:bodyPr/>
          <a:lstStyle>
            <a:lvl1pPr>
              <a:defRPr/>
            </a:lvl1pPr>
          </a:lstStyle>
          <a:p>
            <a:pPr>
              <a:defRPr/>
            </a:pPr>
            <a:fld id="{E0A7F8D6-0212-3045-AF6E-499545578908}" type="datetime1">
              <a:rPr lang="fi-FI" smtClean="0"/>
              <a:t>11.9.16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327C624-5F82-9B47-9610-AE33AD058237}" type="slidenum">
              <a:rPr lang="en-US"/>
              <a:pPr>
                <a:defRPr/>
              </a:pPr>
              <a:t>‹#›</a:t>
            </a:fld>
            <a:endParaRPr lang="en-US"/>
          </a:p>
        </p:txBody>
      </p:sp>
    </p:spTree>
    <p:extLst>
      <p:ext uri="{BB962C8B-B14F-4D97-AF65-F5344CB8AC3E}">
        <p14:creationId xmlns:p14="http://schemas.microsoft.com/office/powerpoint/2010/main" val="357080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Otsikko, teksti ja ClipArt-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7813"/>
            <a:ext cx="8229600" cy="1139825"/>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468313" y="1628775"/>
            <a:ext cx="4038600" cy="453072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ClipArt-paikkamerkki 3"/>
          <p:cNvSpPr>
            <a:spLocks noGrp="1"/>
          </p:cNvSpPr>
          <p:nvPr>
            <p:ph type="clipArt" sz="half" idx="2"/>
          </p:nvPr>
        </p:nvSpPr>
        <p:spPr>
          <a:xfrm>
            <a:off x="4659313" y="1628775"/>
            <a:ext cx="4038600" cy="4530725"/>
          </a:xfrm>
        </p:spPr>
        <p:txBody>
          <a:bodyPr/>
          <a:lstStyle/>
          <a:p>
            <a:pPr lvl="0"/>
            <a:endParaRPr lang="fi-FI" noProof="0"/>
          </a:p>
        </p:txBody>
      </p:sp>
      <p:sp>
        <p:nvSpPr>
          <p:cNvPr id="5" name="Rectangle 4"/>
          <p:cNvSpPr>
            <a:spLocks noGrp="1" noChangeArrowheads="1"/>
          </p:cNvSpPr>
          <p:nvPr>
            <p:ph type="dt" sz="half" idx="10"/>
          </p:nvPr>
        </p:nvSpPr>
        <p:spPr>
          <a:ln/>
        </p:spPr>
        <p:txBody>
          <a:bodyPr/>
          <a:lstStyle>
            <a:lvl1pPr>
              <a:defRPr/>
            </a:lvl1pPr>
          </a:lstStyle>
          <a:p>
            <a:pPr>
              <a:defRPr/>
            </a:pPr>
            <a:fld id="{5FD48633-87EE-E847-AE74-5777A5A98C6E}" type="datetime1">
              <a:rPr lang="fi-FI" smtClean="0"/>
              <a:t>11.9.16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FF76D95-644B-7249-BBC5-035CEAB4927D}" type="slidenum">
              <a:rPr lang="en-US"/>
              <a:pPr>
                <a:defRPr/>
              </a:pPr>
              <a:t>‹#›</a:t>
            </a:fld>
            <a:endParaRPr lang="en-US"/>
          </a:p>
        </p:txBody>
      </p:sp>
    </p:spTree>
    <p:extLst>
      <p:ext uri="{BB962C8B-B14F-4D97-AF65-F5344CB8AC3E}">
        <p14:creationId xmlns:p14="http://schemas.microsoft.com/office/powerpoint/2010/main" val="1297349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Otsikko, ClipArt-kuva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7813"/>
            <a:ext cx="8229600" cy="1139825"/>
          </a:xfrm>
        </p:spPr>
        <p:txBody>
          <a:bodyPr/>
          <a:lstStyle/>
          <a:p>
            <a:r>
              <a:rPr lang="fi-FI" smtClean="0"/>
              <a:t>Muokkaa perustyyl. napsautt.</a:t>
            </a:r>
            <a:endParaRPr lang="fi-FI"/>
          </a:p>
        </p:txBody>
      </p:sp>
      <p:sp>
        <p:nvSpPr>
          <p:cNvPr id="3" name="ClipArt-paikkamerkki 2"/>
          <p:cNvSpPr>
            <a:spLocks noGrp="1"/>
          </p:cNvSpPr>
          <p:nvPr>
            <p:ph type="clipArt" sz="half" idx="1"/>
          </p:nvPr>
        </p:nvSpPr>
        <p:spPr>
          <a:xfrm>
            <a:off x="468313" y="1628775"/>
            <a:ext cx="4038600" cy="4530725"/>
          </a:xfrm>
        </p:spPr>
        <p:txBody>
          <a:bodyPr/>
          <a:lstStyle/>
          <a:p>
            <a:pPr lvl="0"/>
            <a:endParaRPr lang="fi-FI" noProof="0"/>
          </a:p>
        </p:txBody>
      </p:sp>
      <p:sp>
        <p:nvSpPr>
          <p:cNvPr id="4" name="Tekstin paikkamerkki 3"/>
          <p:cNvSpPr>
            <a:spLocks noGrp="1"/>
          </p:cNvSpPr>
          <p:nvPr>
            <p:ph type="body" sz="half" idx="2"/>
          </p:nvPr>
        </p:nvSpPr>
        <p:spPr>
          <a:xfrm>
            <a:off x="4659313" y="1628775"/>
            <a:ext cx="4038600" cy="453072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4"/>
          <p:cNvSpPr>
            <a:spLocks noGrp="1" noChangeArrowheads="1"/>
          </p:cNvSpPr>
          <p:nvPr>
            <p:ph type="dt" sz="half" idx="10"/>
          </p:nvPr>
        </p:nvSpPr>
        <p:spPr>
          <a:ln/>
        </p:spPr>
        <p:txBody>
          <a:bodyPr/>
          <a:lstStyle>
            <a:lvl1pPr>
              <a:defRPr/>
            </a:lvl1pPr>
          </a:lstStyle>
          <a:p>
            <a:pPr>
              <a:defRPr/>
            </a:pPr>
            <a:fld id="{D785B10F-649F-124F-A3E9-641477B31D3A}" type="datetime1">
              <a:rPr lang="fi-FI" smtClean="0"/>
              <a:t>11.9.16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6F098C7-CD16-E941-8366-3D17654F61AF}" type="slidenum">
              <a:rPr lang="en-US"/>
              <a:pPr>
                <a:defRPr/>
              </a:pPr>
              <a:t>‹#›</a:t>
            </a:fld>
            <a:endParaRPr lang="en-US"/>
          </a:p>
        </p:txBody>
      </p:sp>
    </p:spTree>
    <p:extLst>
      <p:ext uri="{BB962C8B-B14F-4D97-AF65-F5344CB8AC3E}">
        <p14:creationId xmlns:p14="http://schemas.microsoft.com/office/powerpoint/2010/main" val="190863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Otsikko, sisältö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7813"/>
            <a:ext cx="8229600" cy="1139825"/>
          </a:xfrm>
        </p:spPr>
        <p:txBody>
          <a:bodyPr/>
          <a:lstStyle/>
          <a:p>
            <a:r>
              <a:rPr lang="fi-FI" smtClean="0"/>
              <a:t>Muokkaa perustyyl. napsautt.</a:t>
            </a:r>
            <a:endParaRPr lang="fi-FI"/>
          </a:p>
        </p:txBody>
      </p:sp>
      <p:sp>
        <p:nvSpPr>
          <p:cNvPr id="3" name="Sisällön paikkamerkki 2"/>
          <p:cNvSpPr>
            <a:spLocks noGrp="1"/>
          </p:cNvSpPr>
          <p:nvPr>
            <p:ph sz="half" idx="1"/>
          </p:nvPr>
        </p:nvSpPr>
        <p:spPr>
          <a:xfrm>
            <a:off x="468313" y="1628775"/>
            <a:ext cx="4038600" cy="453072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4659313" y="1628775"/>
            <a:ext cx="4038600" cy="2189163"/>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4659313" y="3970338"/>
            <a:ext cx="4038600" cy="21891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4"/>
          <p:cNvSpPr>
            <a:spLocks noGrp="1" noChangeArrowheads="1"/>
          </p:cNvSpPr>
          <p:nvPr>
            <p:ph type="dt" sz="half" idx="10"/>
          </p:nvPr>
        </p:nvSpPr>
        <p:spPr>
          <a:ln/>
        </p:spPr>
        <p:txBody>
          <a:bodyPr/>
          <a:lstStyle>
            <a:lvl1pPr>
              <a:defRPr/>
            </a:lvl1pPr>
          </a:lstStyle>
          <a:p>
            <a:pPr>
              <a:defRPr/>
            </a:pPr>
            <a:fld id="{1E6C9893-1068-9A4A-9CC1-933B75835AE8}" type="datetime1">
              <a:rPr lang="fi-FI" smtClean="0"/>
              <a:t>11.9.16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0E27F07-3E9F-B14B-A79C-62BF99251316}" type="slidenum">
              <a:rPr lang="en-US"/>
              <a:pPr>
                <a:defRPr/>
              </a:pPr>
              <a:t>‹#›</a:t>
            </a:fld>
            <a:endParaRPr lang="en-US"/>
          </a:p>
        </p:txBody>
      </p:sp>
    </p:spTree>
    <p:extLst>
      <p:ext uri="{BB962C8B-B14F-4D97-AF65-F5344CB8AC3E}">
        <p14:creationId xmlns:p14="http://schemas.microsoft.com/office/powerpoint/2010/main" val="392500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smtClean="0"/>
              <a:t>Muokkaa alaotsikon perustyyliä napsautt.</a:t>
            </a:r>
            <a:endParaRPr lang="fi-FI"/>
          </a:p>
        </p:txBody>
      </p:sp>
      <p:sp>
        <p:nvSpPr>
          <p:cNvPr id="4" name="Rectangle 4"/>
          <p:cNvSpPr>
            <a:spLocks noGrp="1" noChangeArrowheads="1"/>
          </p:cNvSpPr>
          <p:nvPr>
            <p:ph type="dt" sz="half" idx="10"/>
          </p:nvPr>
        </p:nvSpPr>
        <p:spPr>
          <a:ln/>
        </p:spPr>
        <p:txBody>
          <a:bodyPr/>
          <a:lstStyle>
            <a:lvl1pPr>
              <a:defRPr/>
            </a:lvl1pPr>
          </a:lstStyle>
          <a:p>
            <a:pPr>
              <a:defRPr/>
            </a:pPr>
            <a:fld id="{A480A5EE-A5B2-4A4E-B1DB-A179FA867F01}" type="datetime1">
              <a:rPr lang="fi-FI" smtClean="0"/>
              <a:t>11.9.16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7D9FDB-3AAA-904D-8777-F41B4B44EAF1}" type="slidenum">
              <a:rPr lang="en-US"/>
              <a:pPr>
                <a:defRPr/>
              </a:pPr>
              <a:t>‹#›</a:t>
            </a:fld>
            <a:endParaRPr lang="en-US"/>
          </a:p>
        </p:txBody>
      </p:sp>
    </p:spTree>
    <p:extLst>
      <p:ext uri="{BB962C8B-B14F-4D97-AF65-F5344CB8AC3E}">
        <p14:creationId xmlns:p14="http://schemas.microsoft.com/office/powerpoint/2010/main" val="1593763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Otsikko, teksti ja 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7813"/>
            <a:ext cx="8229600" cy="1139825"/>
          </a:xfrm>
        </p:spPr>
        <p:txBody>
          <a:bodyPr/>
          <a:lstStyle/>
          <a:p>
            <a:r>
              <a:rPr lang="fi-FI" smtClean="0"/>
              <a:t>Muokkaa perustyyl. napsautt.</a:t>
            </a:r>
            <a:endParaRPr lang="fi-FI"/>
          </a:p>
        </p:txBody>
      </p:sp>
      <p:sp>
        <p:nvSpPr>
          <p:cNvPr id="3" name="Tekstin paikkamerkki 2"/>
          <p:cNvSpPr>
            <a:spLocks noGrp="1"/>
          </p:cNvSpPr>
          <p:nvPr>
            <p:ph type="body" sz="half" idx="1"/>
          </p:nvPr>
        </p:nvSpPr>
        <p:spPr>
          <a:xfrm>
            <a:off x="468313" y="1628775"/>
            <a:ext cx="4038600" cy="453072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quarter" idx="2"/>
          </p:nvPr>
        </p:nvSpPr>
        <p:spPr>
          <a:xfrm>
            <a:off x="4659313" y="1628775"/>
            <a:ext cx="4038600" cy="2189163"/>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Sisällön paikkamerkki 4"/>
          <p:cNvSpPr>
            <a:spLocks noGrp="1"/>
          </p:cNvSpPr>
          <p:nvPr>
            <p:ph sz="quarter" idx="3"/>
          </p:nvPr>
        </p:nvSpPr>
        <p:spPr>
          <a:xfrm>
            <a:off x="4659313" y="3970338"/>
            <a:ext cx="4038600" cy="218916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Rectangle 4"/>
          <p:cNvSpPr>
            <a:spLocks noGrp="1" noChangeArrowheads="1"/>
          </p:cNvSpPr>
          <p:nvPr>
            <p:ph type="dt" sz="half" idx="10"/>
          </p:nvPr>
        </p:nvSpPr>
        <p:spPr>
          <a:ln/>
        </p:spPr>
        <p:txBody>
          <a:bodyPr/>
          <a:lstStyle>
            <a:lvl1pPr>
              <a:defRPr/>
            </a:lvl1pPr>
          </a:lstStyle>
          <a:p>
            <a:pPr>
              <a:defRPr/>
            </a:pPr>
            <a:fld id="{7C4F69A0-0E34-5B42-86C4-9983F7794BA0}" type="datetime1">
              <a:rPr lang="fi-FI" smtClean="0"/>
              <a:t>11.9.16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A46E32B2-F605-524F-BDCB-24821DD1863B}" type="slidenum">
              <a:rPr lang="en-US"/>
              <a:pPr>
                <a:defRPr/>
              </a:pPr>
              <a:t>‹#›</a:t>
            </a:fld>
            <a:endParaRPr lang="en-US"/>
          </a:p>
        </p:txBody>
      </p:sp>
    </p:spTree>
    <p:extLst>
      <p:ext uri="{BB962C8B-B14F-4D97-AF65-F5344CB8AC3E}">
        <p14:creationId xmlns:p14="http://schemas.microsoft.com/office/powerpoint/2010/main" val="401441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Rectangle 4"/>
          <p:cNvSpPr>
            <a:spLocks noGrp="1" noChangeArrowheads="1"/>
          </p:cNvSpPr>
          <p:nvPr>
            <p:ph type="dt" sz="half" idx="10"/>
          </p:nvPr>
        </p:nvSpPr>
        <p:spPr>
          <a:ln/>
        </p:spPr>
        <p:txBody>
          <a:bodyPr/>
          <a:lstStyle>
            <a:lvl1pPr>
              <a:defRPr/>
            </a:lvl1pPr>
          </a:lstStyle>
          <a:p>
            <a:pPr>
              <a:defRPr/>
            </a:pPr>
            <a:fld id="{9F6D27B7-90DF-154F-9D05-FF9A05E7A56E}" type="datetime1">
              <a:rPr lang="fi-FI" smtClean="0"/>
              <a:t>11.9.16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0BDE286-824B-CF40-827E-D1A61B3435F5}" type="slidenum">
              <a:rPr lang="en-US"/>
              <a:pPr>
                <a:defRPr/>
              </a:pPr>
              <a:t>‹#›</a:t>
            </a:fld>
            <a:endParaRPr lang="en-US"/>
          </a:p>
        </p:txBody>
      </p:sp>
    </p:spTree>
    <p:extLst>
      <p:ext uri="{BB962C8B-B14F-4D97-AF65-F5344CB8AC3E}">
        <p14:creationId xmlns:p14="http://schemas.microsoft.com/office/powerpoint/2010/main" val="5833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68313" y="162877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59313" y="162877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Rectangle 4"/>
          <p:cNvSpPr>
            <a:spLocks noGrp="1" noChangeArrowheads="1"/>
          </p:cNvSpPr>
          <p:nvPr>
            <p:ph type="dt" sz="half" idx="10"/>
          </p:nvPr>
        </p:nvSpPr>
        <p:spPr>
          <a:ln/>
        </p:spPr>
        <p:txBody>
          <a:bodyPr/>
          <a:lstStyle>
            <a:lvl1pPr>
              <a:defRPr/>
            </a:lvl1pPr>
          </a:lstStyle>
          <a:p>
            <a:pPr>
              <a:defRPr/>
            </a:pPr>
            <a:fld id="{D7807982-4449-3F4F-84F7-30D38E8C63D4}" type="datetime1">
              <a:rPr lang="fi-FI" smtClean="0"/>
              <a:t>11.9.16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3F2EC22-32E3-CC4C-87B1-BFB95A55DE62}" type="slidenum">
              <a:rPr lang="en-US"/>
              <a:pPr>
                <a:defRPr/>
              </a:pPr>
              <a:t>‹#›</a:t>
            </a:fld>
            <a:endParaRPr lang="en-US"/>
          </a:p>
        </p:txBody>
      </p:sp>
    </p:spTree>
    <p:extLst>
      <p:ext uri="{BB962C8B-B14F-4D97-AF65-F5344CB8AC3E}">
        <p14:creationId xmlns:p14="http://schemas.microsoft.com/office/powerpoint/2010/main" val="2599218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1143000"/>
          </a:xfrm>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Rectangle 4"/>
          <p:cNvSpPr>
            <a:spLocks noGrp="1" noChangeArrowheads="1"/>
          </p:cNvSpPr>
          <p:nvPr>
            <p:ph type="dt" sz="half" idx="10"/>
          </p:nvPr>
        </p:nvSpPr>
        <p:spPr>
          <a:ln/>
        </p:spPr>
        <p:txBody>
          <a:bodyPr/>
          <a:lstStyle>
            <a:lvl1pPr>
              <a:defRPr/>
            </a:lvl1pPr>
          </a:lstStyle>
          <a:p>
            <a:pPr>
              <a:defRPr/>
            </a:pPr>
            <a:fld id="{4388F30F-A9BF-1049-9BB5-5B2B7F48E2AF}" type="datetime1">
              <a:rPr lang="fi-FI" smtClean="0"/>
              <a:t>11.9.16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FBAD764-CF75-FA46-8FE1-906A7C4A89BB}" type="slidenum">
              <a:rPr lang="en-US"/>
              <a:pPr>
                <a:defRPr/>
              </a:pPr>
              <a:t>‹#›</a:t>
            </a:fld>
            <a:endParaRPr lang="en-US"/>
          </a:p>
        </p:txBody>
      </p:sp>
    </p:spTree>
    <p:extLst>
      <p:ext uri="{BB962C8B-B14F-4D97-AF65-F5344CB8AC3E}">
        <p14:creationId xmlns:p14="http://schemas.microsoft.com/office/powerpoint/2010/main" val="336550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Rectangle 4"/>
          <p:cNvSpPr>
            <a:spLocks noGrp="1" noChangeArrowheads="1"/>
          </p:cNvSpPr>
          <p:nvPr>
            <p:ph type="dt" sz="half" idx="10"/>
          </p:nvPr>
        </p:nvSpPr>
        <p:spPr>
          <a:ln/>
        </p:spPr>
        <p:txBody>
          <a:bodyPr/>
          <a:lstStyle>
            <a:lvl1pPr>
              <a:defRPr/>
            </a:lvl1pPr>
          </a:lstStyle>
          <a:p>
            <a:pPr>
              <a:defRPr/>
            </a:pPr>
            <a:fld id="{FB262D53-DE77-FF4D-835C-65CEF011C765}" type="datetime1">
              <a:rPr lang="fi-FI" smtClean="0"/>
              <a:t>11.9.16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9BED612-5522-7846-ADCB-2C42D56E2CD4}" type="slidenum">
              <a:rPr lang="en-US"/>
              <a:pPr>
                <a:defRPr/>
              </a:pPr>
              <a:t>‹#›</a:t>
            </a:fld>
            <a:endParaRPr lang="en-US"/>
          </a:p>
        </p:txBody>
      </p:sp>
    </p:spTree>
    <p:extLst>
      <p:ext uri="{BB962C8B-B14F-4D97-AF65-F5344CB8AC3E}">
        <p14:creationId xmlns:p14="http://schemas.microsoft.com/office/powerpoint/2010/main" val="134995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6EFDCC9-BD2D-9546-AEE5-23EC5A9F27C8}" type="datetime1">
              <a:rPr lang="fi-FI" smtClean="0"/>
              <a:t>11.9.16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38B2182-DA40-2B4E-A98B-B2BB4B6B4F01}" type="slidenum">
              <a:rPr lang="en-US"/>
              <a:pPr>
                <a:defRPr/>
              </a:pPr>
              <a:t>‹#›</a:t>
            </a:fld>
            <a:endParaRPr lang="en-US"/>
          </a:p>
        </p:txBody>
      </p:sp>
    </p:spTree>
    <p:extLst>
      <p:ext uri="{BB962C8B-B14F-4D97-AF65-F5344CB8AC3E}">
        <p14:creationId xmlns:p14="http://schemas.microsoft.com/office/powerpoint/2010/main" val="374022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fld id="{3D5AA243-6CF7-1847-B3C3-DD139222FD5F}" type="datetime1">
              <a:rPr lang="fi-FI" smtClean="0"/>
              <a:t>11.9.16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3F1C53-4A4B-D94C-8340-ACA272847E02}" type="slidenum">
              <a:rPr lang="en-US"/>
              <a:pPr>
                <a:defRPr/>
              </a:pPr>
              <a:t>‹#›</a:t>
            </a:fld>
            <a:endParaRPr lang="en-US"/>
          </a:p>
        </p:txBody>
      </p:sp>
    </p:spTree>
    <p:extLst>
      <p:ext uri="{BB962C8B-B14F-4D97-AF65-F5344CB8AC3E}">
        <p14:creationId xmlns:p14="http://schemas.microsoft.com/office/powerpoint/2010/main" val="3741948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smtClean="0"/>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Rectangle 4"/>
          <p:cNvSpPr>
            <a:spLocks noGrp="1" noChangeArrowheads="1"/>
          </p:cNvSpPr>
          <p:nvPr>
            <p:ph type="dt" sz="half" idx="10"/>
          </p:nvPr>
        </p:nvSpPr>
        <p:spPr>
          <a:ln/>
        </p:spPr>
        <p:txBody>
          <a:bodyPr/>
          <a:lstStyle>
            <a:lvl1pPr>
              <a:defRPr/>
            </a:lvl1pPr>
          </a:lstStyle>
          <a:p>
            <a:pPr>
              <a:defRPr/>
            </a:pPr>
            <a:fld id="{A2021346-7CF5-9848-A04C-8CD75DDC26CD}" type="datetime1">
              <a:rPr lang="fi-FI" smtClean="0"/>
              <a:t>11.9.16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EA988AB-3749-FF43-8046-5470A3AACA42}" type="slidenum">
              <a:rPr lang="en-US"/>
              <a:pPr>
                <a:defRPr/>
              </a:pPr>
              <a:t>‹#›</a:t>
            </a:fld>
            <a:endParaRPr lang="en-US"/>
          </a:p>
        </p:txBody>
      </p:sp>
    </p:spTree>
    <p:extLst>
      <p:ext uri="{BB962C8B-B14F-4D97-AF65-F5344CB8AC3E}">
        <p14:creationId xmlns:p14="http://schemas.microsoft.com/office/powerpoint/2010/main" val="347335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Rectangle 4"/>
          <p:cNvSpPr>
            <a:spLocks noGrp="1" noChangeArrowheads="1"/>
          </p:cNvSpPr>
          <p:nvPr>
            <p:ph type="dt" sz="half" idx="10"/>
          </p:nvPr>
        </p:nvSpPr>
        <p:spPr>
          <a:ln/>
        </p:spPr>
        <p:txBody>
          <a:bodyPr/>
          <a:lstStyle>
            <a:lvl1pPr>
              <a:defRPr/>
            </a:lvl1pPr>
          </a:lstStyle>
          <a:p>
            <a:pPr>
              <a:defRPr/>
            </a:pPr>
            <a:fld id="{92A2B13A-527C-6043-8E26-58E82AF5D995}" type="datetime1">
              <a:rPr lang="fi-FI" smtClean="0"/>
              <a:t>11.9.16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Dosentti Marja-Liisa Manka, Tampereen yliopisto</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2D41246-F9C1-2F4F-93D3-2ECC5A9703A5}" type="slidenum">
              <a:rPr lang="en-US"/>
              <a:pPr>
                <a:defRPr/>
              </a:pPr>
              <a:t>‹#›</a:t>
            </a:fld>
            <a:endParaRPr lang="en-US"/>
          </a:p>
        </p:txBody>
      </p:sp>
    </p:spTree>
    <p:extLst>
      <p:ext uri="{BB962C8B-B14F-4D97-AF65-F5344CB8AC3E}">
        <p14:creationId xmlns:p14="http://schemas.microsoft.com/office/powerpoint/2010/main" val="15104848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68313" y="1628775"/>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5364" name="Rectangle 4"/>
          <p:cNvSpPr>
            <a:spLocks noGrp="1" noChangeArrowheads="1"/>
          </p:cNvSpPr>
          <p:nvPr>
            <p:ph type="dt" sz="half" idx="2"/>
          </p:nvPr>
        </p:nvSpPr>
        <p:spPr bwMode="auto">
          <a:xfrm>
            <a:off x="457200" y="6243638"/>
            <a:ext cx="13779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charset="0"/>
                <a:cs typeface="+mn-cs"/>
              </a:defRPr>
            </a:lvl1pPr>
          </a:lstStyle>
          <a:p>
            <a:pPr>
              <a:defRPr/>
            </a:pPr>
            <a:fld id="{40B61AF2-CD31-ED44-8EC7-B51834845EF2}" type="datetime1">
              <a:rPr lang="fi-FI" smtClean="0"/>
              <a:t>11.9.16</a:t>
            </a:fld>
            <a:endParaRPr lang="en-US"/>
          </a:p>
        </p:txBody>
      </p:sp>
      <p:sp>
        <p:nvSpPr>
          <p:cNvPr id="15365" name="Rectangle 5"/>
          <p:cNvSpPr>
            <a:spLocks noGrp="1" noChangeArrowheads="1"/>
          </p:cNvSpPr>
          <p:nvPr>
            <p:ph type="ftr" sz="quarter" idx="3"/>
          </p:nvPr>
        </p:nvSpPr>
        <p:spPr bwMode="auto">
          <a:xfrm>
            <a:off x="2195513" y="6248400"/>
            <a:ext cx="4608512"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a:latin typeface="Arial" pitchFamily="34" charset="0"/>
                <a:ea typeface="+mn-ea"/>
                <a:cs typeface="+mn-cs"/>
              </a:defRPr>
            </a:lvl1pPr>
          </a:lstStyle>
          <a:p>
            <a:pPr>
              <a:defRPr/>
            </a:pPr>
            <a:r>
              <a:rPr lang="en-US" altLang="en-US" smtClean="0"/>
              <a:t>Dosentti Marja-Liisa Manka, Tampereen yliopisto</a:t>
            </a:r>
            <a:endParaRPr lang="en-US" altLang="en-US"/>
          </a:p>
        </p:txBody>
      </p:sp>
      <p:sp>
        <p:nvSpPr>
          <p:cNvPr id="15366" name="Rectangle 6"/>
          <p:cNvSpPr>
            <a:spLocks noGrp="1" noChangeArrowheads="1"/>
          </p:cNvSpPr>
          <p:nvPr>
            <p:ph type="sldNum" sz="quarter" idx="4"/>
          </p:nvPr>
        </p:nvSpPr>
        <p:spPr bwMode="auto">
          <a:xfrm>
            <a:off x="7885113" y="6243638"/>
            <a:ext cx="801687"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cs typeface="+mn-cs"/>
              </a:defRPr>
            </a:lvl1pPr>
          </a:lstStyle>
          <a:p>
            <a:pPr>
              <a:defRPr/>
            </a:pPr>
            <a:fld id="{5243439D-54B9-7A4D-BA44-E20F37A3940C}"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i-FI"/>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fi-FI"/>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bg2"/>
        </a:buClr>
        <a:buFont typeface="Wingdings" charset="0"/>
        <a:buChar char="ü"/>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bg1"/>
        </a:buClr>
        <a:buChar char="•"/>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hyperlink" Target="http://www.uta.fi/jkk/synergos/tyohyvinvointi/tyonilo/TIJ2016_Teknostressist%C3%A4%20informaatioergonomiaan_karsittu.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uta.fi/jkk/synergos/tyohyvinvointi/posetiivi/etusivu.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s://www.sitra.fi/julkaisut/Muut/Megatrendit_2016.pdf" TargetMode="External"/><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Excel_97_-_2004_-laskentataulukko2.xls"/><Relationship Id="rId4"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Excel_97_-_2004_-laskentataulukko1.xls"/><Relationship Id="rId5"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jpeg"/><Relationship Id="rId3" Type="http://schemas.openxmlformats.org/officeDocument/2006/relationships/hyperlink" Target="http://www.nature.com/articles/srep1689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1" Type="http://schemas.openxmlformats.org/officeDocument/2006/relationships/hyperlink" Target="http://www.uta.fi/jkk/synergos/tyohyvinvointi/opaskirjat/PsykologPO_esite_241014_VALMIS.pdf" TargetMode="External"/><Relationship Id="rId12" Type="http://schemas.openxmlformats.org/officeDocument/2006/relationships/image" Target="../media/image37.emf"/><Relationship Id="rId1" Type="http://schemas.openxmlformats.org/officeDocument/2006/relationships/slideLayout" Target="../slideLayouts/slideLayout6.xml"/><Relationship Id="rId2" Type="http://schemas.openxmlformats.org/officeDocument/2006/relationships/image" Target="../media/image35.jpeg"/><Relationship Id="rId3" Type="http://schemas.openxmlformats.org/officeDocument/2006/relationships/image" Target="../media/image36.emf"/><Relationship Id="rId4" Type="http://schemas.openxmlformats.org/officeDocument/2006/relationships/hyperlink" Target="http://www.talentumshop.fi/" TargetMode="External"/><Relationship Id="rId5" Type="http://schemas.openxmlformats.org/officeDocument/2006/relationships/hyperlink" Target="http://www.uta.fi/jkk/synergos" TargetMode="External"/><Relationship Id="rId6" Type="http://schemas.openxmlformats.org/officeDocument/2006/relationships/hyperlink" Target="http://www.docendum.fi" TargetMode="External"/><Relationship Id="rId7" Type="http://schemas.openxmlformats.org/officeDocument/2006/relationships/hyperlink" Target="http://www.kaks.fi/node/8219" TargetMode="External"/><Relationship Id="rId8" Type="http://schemas.openxmlformats.org/officeDocument/2006/relationships/hyperlink" Target="http://www.uta.fi/jkk/synergos/tyohyvinvointi/posetiivi/etusivu.html" TargetMode="External"/><Relationship Id="rId9" Type="http://schemas.openxmlformats.org/officeDocument/2006/relationships/hyperlink" Target="http://www.stm.fi/c/document_library/get_file?folderId=12777119&amp;name=DLFE-33803.pdf" TargetMode="External"/><Relationship Id="rId10" Type="http://schemas.openxmlformats.org/officeDocument/2006/relationships/hyperlink" Target="http://www.uta.fi/jkk/tyovirta/index/Tosiel%C3%A4m%C3%A4n%20ty%C3%B6hyvinvointia.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uta.fi/jkk/synergos/tyohyvinvointi/julkaisut/LeadEmo-loppuraportti_web.pdf" TargetMode="External"/><Relationship Id="rId4" Type="http://schemas.openxmlformats.org/officeDocument/2006/relationships/hyperlink" Target="http://www.uta.fi/jkk/synergos/tyohyvinvointi/Yhteis%C3%B6llisyydell%C3%A4_netti_sivutettu.pdf" TargetMode="External"/><Relationship Id="rId5" Type="http://schemas.openxmlformats.org/officeDocument/2006/relationships/hyperlink" Target="http://www.kaks.fi/node/5770" TargetMode="External"/><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hyperlink" Target="http://stm.fi/documents/1271139/1332445/Cost+of+lost+labour+input_en.pdf/d5790088-8e3e-4d13-a5cd-56c23b67de0c" TargetMode="External"/><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latunnisteen paikkamerkki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dirty="0" err="1" smtClean="0">
                <a:latin typeface="Arial" charset="0"/>
              </a:rPr>
              <a:t>Dosentti</a:t>
            </a:r>
            <a:r>
              <a:rPr lang="en-US" sz="1200" dirty="0" smtClean="0">
                <a:latin typeface="Arial" charset="0"/>
              </a:rPr>
              <a:t> Marja-Liisa Manka, </a:t>
            </a:r>
            <a:r>
              <a:rPr lang="en-US" sz="1200" dirty="0" err="1" smtClean="0">
                <a:latin typeface="Arial" charset="0"/>
              </a:rPr>
              <a:t>Tampereen</a:t>
            </a:r>
            <a:r>
              <a:rPr lang="en-US" sz="1200" dirty="0" smtClean="0">
                <a:latin typeface="Arial" charset="0"/>
              </a:rPr>
              <a:t> </a:t>
            </a:r>
            <a:r>
              <a:rPr lang="en-US" sz="1200" dirty="0" err="1" smtClean="0">
                <a:latin typeface="Arial" charset="0"/>
              </a:rPr>
              <a:t>yliopisto</a:t>
            </a:r>
            <a:endParaRPr lang="en-US" sz="1200" dirty="0">
              <a:latin typeface="Arial" charset="0"/>
            </a:endParaRPr>
          </a:p>
        </p:txBody>
      </p:sp>
      <p:sp>
        <p:nvSpPr>
          <p:cNvPr id="443394" name="Rectangle 2"/>
          <p:cNvSpPr>
            <a:spLocks noGrp="1" noChangeArrowheads="1"/>
          </p:cNvSpPr>
          <p:nvPr>
            <p:ph type="ctrTitle"/>
          </p:nvPr>
        </p:nvSpPr>
        <p:spPr>
          <a:xfrm>
            <a:off x="1619672" y="1916832"/>
            <a:ext cx="5328592" cy="1470025"/>
          </a:xfrm>
        </p:spPr>
        <p:txBody>
          <a:bodyPr/>
          <a:lstStyle/>
          <a:p>
            <a:pPr>
              <a:defRPr/>
            </a:pPr>
            <a:r>
              <a:rPr lang="fi-FI"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mj-cs"/>
              </a:rPr>
              <a:t>Työkaluja </a:t>
            </a:r>
            <a:r>
              <a:rPr lang="fi-FI" sz="4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mj-cs"/>
              </a:rPr>
              <a:t>työhyvinvointiin</a:t>
            </a:r>
            <a:r>
              <a:rPr lang="fi-FI"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mj-cs"/>
              </a:rPr>
              <a:t> – ole hyvä</a:t>
            </a:r>
            <a:endParaRPr lang="fi-FI"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mj-cs"/>
            </a:endParaRPr>
          </a:p>
        </p:txBody>
      </p:sp>
      <p:sp>
        <p:nvSpPr>
          <p:cNvPr id="19460" name="Rectangle 3"/>
          <p:cNvSpPr>
            <a:spLocks noGrp="1" noChangeArrowheads="1"/>
          </p:cNvSpPr>
          <p:nvPr>
            <p:ph type="subTitle" idx="1"/>
          </p:nvPr>
        </p:nvSpPr>
        <p:spPr>
          <a:xfrm>
            <a:off x="1763688" y="4221088"/>
            <a:ext cx="8280400" cy="2087562"/>
          </a:xfrm>
          <a:extLst/>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l">
              <a:lnSpc>
                <a:spcPct val="80000"/>
              </a:lnSpc>
              <a:defRPr/>
            </a:pPr>
            <a:endParaRPr lang="fi-FI" sz="2600" b="1" dirty="0">
              <a:ln/>
              <a:solidFill>
                <a:schemeClr val="accent3"/>
              </a:solidFill>
              <a:latin typeface="Arial" charset="0"/>
            </a:endParaRPr>
          </a:p>
          <a:p>
            <a:pPr marL="457200" indent="-457200" algn="l">
              <a:lnSpc>
                <a:spcPct val="80000"/>
              </a:lnSpc>
              <a:buFontTx/>
              <a:buChar char="-"/>
              <a:defRPr/>
            </a:pPr>
            <a:endParaRPr lang="fi-FI" sz="2600" b="1" dirty="0">
              <a:ln/>
              <a:solidFill>
                <a:schemeClr val="accent3"/>
              </a:solidFill>
              <a:latin typeface="Arial" charset="0"/>
            </a:endParaRPr>
          </a:p>
        </p:txBody>
      </p:sp>
      <p:pic>
        <p:nvPicPr>
          <p:cNvPr id="19461"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332656"/>
            <a:ext cx="12811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uva 3"/>
          <p:cNvPicPr>
            <a:picLocks noChangeAspect="1"/>
          </p:cNvPicPr>
          <p:nvPr/>
        </p:nvPicPr>
        <p:blipFill>
          <a:blip r:embed="rId4"/>
          <a:stretch>
            <a:fillRect/>
          </a:stretch>
        </p:blipFill>
        <p:spPr>
          <a:xfrm>
            <a:off x="5580112" y="332656"/>
            <a:ext cx="3038856" cy="2090928"/>
          </a:xfrm>
          <a:prstGeom prst="rect">
            <a:avLst/>
          </a:prstGeom>
        </p:spPr>
      </p:pic>
      <p:pic>
        <p:nvPicPr>
          <p:cNvPr id="5" name="Kuva 4"/>
          <p:cNvPicPr>
            <a:picLocks noChangeAspect="1"/>
          </p:cNvPicPr>
          <p:nvPr/>
        </p:nvPicPr>
        <p:blipFill>
          <a:blip r:embed="rId5"/>
          <a:stretch>
            <a:fillRect/>
          </a:stretch>
        </p:blipFill>
        <p:spPr>
          <a:xfrm rot="20287720">
            <a:off x="395536" y="4797152"/>
            <a:ext cx="2592288" cy="727238"/>
          </a:xfrm>
          <a:prstGeom prst="rect">
            <a:avLst/>
          </a:prstGeom>
        </p:spPr>
      </p:pic>
      <p:pic>
        <p:nvPicPr>
          <p:cNvPr id="6" name="Kuva 5"/>
          <p:cNvPicPr>
            <a:picLocks noChangeAspect="1"/>
          </p:cNvPicPr>
          <p:nvPr/>
        </p:nvPicPr>
        <p:blipFill>
          <a:blip r:embed="rId6"/>
          <a:stretch>
            <a:fillRect/>
          </a:stretch>
        </p:blipFill>
        <p:spPr>
          <a:xfrm>
            <a:off x="6588224" y="4797152"/>
            <a:ext cx="1521256" cy="1224136"/>
          </a:xfrm>
          <a:prstGeom prst="rect">
            <a:avLst/>
          </a:prstGeom>
        </p:spPr>
      </p:pic>
      <p:pic>
        <p:nvPicPr>
          <p:cNvPr id="7" name="Kuva 6"/>
          <p:cNvPicPr>
            <a:picLocks noChangeAspect="1"/>
          </p:cNvPicPr>
          <p:nvPr/>
        </p:nvPicPr>
        <p:blipFill>
          <a:blip r:embed="rId7"/>
          <a:stretch>
            <a:fillRect/>
          </a:stretch>
        </p:blipFill>
        <p:spPr>
          <a:xfrm>
            <a:off x="3059832" y="5013176"/>
            <a:ext cx="2066163" cy="1152128"/>
          </a:xfrm>
          <a:prstGeom prst="rect">
            <a:avLst/>
          </a:prstGeom>
        </p:spPr>
      </p:pic>
      <p:pic>
        <p:nvPicPr>
          <p:cNvPr id="9" name="Kuva 8"/>
          <p:cNvPicPr>
            <a:picLocks noChangeAspect="1"/>
          </p:cNvPicPr>
          <p:nvPr/>
        </p:nvPicPr>
        <p:blipFill>
          <a:blip r:embed="rId8"/>
          <a:stretch>
            <a:fillRect/>
          </a:stretch>
        </p:blipFill>
        <p:spPr>
          <a:xfrm>
            <a:off x="6372200" y="2780928"/>
            <a:ext cx="2257056" cy="1494418"/>
          </a:xfrm>
          <a:prstGeom prst="rect">
            <a:avLst/>
          </a:prstGeom>
        </p:spPr>
      </p:pic>
      <p:pic>
        <p:nvPicPr>
          <p:cNvPr id="10" name="Kuva 9"/>
          <p:cNvPicPr>
            <a:picLocks noChangeAspect="1"/>
          </p:cNvPicPr>
          <p:nvPr/>
        </p:nvPicPr>
        <p:blipFill>
          <a:blip r:embed="rId9"/>
          <a:stretch>
            <a:fillRect/>
          </a:stretch>
        </p:blipFill>
        <p:spPr>
          <a:xfrm>
            <a:off x="2411760" y="260648"/>
            <a:ext cx="2338514" cy="1668140"/>
          </a:xfrm>
          <a:prstGeom prst="rect">
            <a:avLst/>
          </a:prstGeom>
        </p:spPr>
      </p:pic>
      <p:pic>
        <p:nvPicPr>
          <p:cNvPr id="11" name="Kuva 10"/>
          <p:cNvPicPr>
            <a:picLocks noChangeAspect="1"/>
          </p:cNvPicPr>
          <p:nvPr/>
        </p:nvPicPr>
        <p:blipFill>
          <a:blip r:embed="rId10"/>
          <a:stretch>
            <a:fillRect/>
          </a:stretch>
        </p:blipFill>
        <p:spPr>
          <a:xfrm>
            <a:off x="4788024" y="3789040"/>
            <a:ext cx="1496752" cy="14265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latunnisteen paikkamerkki 6"/>
          <p:cNvSpPr>
            <a:spLocks noGrp="1"/>
          </p:cNvSpPr>
          <p:nvPr>
            <p:ph type="ftr" sz="quarter" idx="11"/>
          </p:nvPr>
        </p:nvSpPr>
        <p:spPr/>
        <p:txBody>
          <a:bodyPr/>
          <a:lstStyle/>
          <a:p>
            <a:pPr>
              <a:defRPr/>
            </a:pPr>
            <a:r>
              <a:rPr lang="en-US" smtClean="0"/>
              <a:t>Dosentti Marja-Liisa Manka, Tampereen yliopisto</a:t>
            </a:r>
            <a:endParaRPr lang="en-US"/>
          </a:p>
        </p:txBody>
      </p:sp>
      <p:sp>
        <p:nvSpPr>
          <p:cNvPr id="31" name="Dian numeron paikkamerkki 7"/>
          <p:cNvSpPr>
            <a:spLocks noGrp="1"/>
          </p:cNvSpPr>
          <p:nvPr>
            <p:ph type="sldNum" sz="quarter" idx="12"/>
          </p:nvPr>
        </p:nvSpPr>
        <p:spPr/>
        <p:txBody>
          <a:bodyPr/>
          <a:lstStyle/>
          <a:p>
            <a:pPr>
              <a:defRPr/>
            </a:pPr>
            <a:fld id="{9FEF6790-FC3B-8643-B3C0-A9EACFE3E79B}" type="slidenum">
              <a:rPr lang="en-US"/>
              <a:pPr>
                <a:defRPr/>
              </a:pPr>
              <a:t>10</a:t>
            </a:fld>
            <a:endParaRPr lang="en-US"/>
          </a:p>
        </p:txBody>
      </p:sp>
      <p:sp>
        <p:nvSpPr>
          <p:cNvPr id="94210" name="Rectangle 2"/>
          <p:cNvSpPr>
            <a:spLocks noGrp="1" noChangeArrowheads="1"/>
          </p:cNvSpPr>
          <p:nvPr>
            <p:ph type="title"/>
          </p:nvPr>
        </p:nvSpPr>
        <p:spPr/>
        <p:txBody>
          <a:bodyPr/>
          <a:lstStyle/>
          <a:p>
            <a:pPr eaLnBrk="1" hangingPunct="1">
              <a:defRPr/>
            </a:pPr>
            <a:r>
              <a:rPr lang="fi-FI" sz="4000" b="1" dirty="0">
                <a:solidFill>
                  <a:schemeClr val="accent1"/>
                </a:solidFill>
                <a:effectLst>
                  <a:outerShdw blurRad="38100" dist="38100" dir="2700000" algn="tl">
                    <a:srgbClr val="C0C0C0"/>
                  </a:outerShdw>
                </a:effectLst>
                <a:latin typeface="Arial" charset="0"/>
                <a:ea typeface="宋体" charset="-122"/>
              </a:rPr>
              <a:t>Mikä meillä lisäisi </a:t>
            </a:r>
            <a:r>
              <a:rPr lang="fi-FI" sz="4000" b="1" dirty="0" err="1">
                <a:solidFill>
                  <a:schemeClr val="accent1"/>
                </a:solidFill>
                <a:effectLst>
                  <a:outerShdw blurRad="38100" dist="38100" dir="2700000" algn="tl">
                    <a:srgbClr val="C0C0C0"/>
                  </a:outerShdw>
                </a:effectLst>
                <a:latin typeface="Arial" charset="0"/>
                <a:ea typeface="宋体" charset="-122"/>
              </a:rPr>
              <a:t>työhyvinvointia</a:t>
            </a:r>
            <a:r>
              <a:rPr lang="fi-FI" sz="4000" b="1" dirty="0">
                <a:solidFill>
                  <a:schemeClr val="accent1"/>
                </a:solidFill>
                <a:effectLst>
                  <a:outerShdw blurRad="38100" dist="38100" dir="2700000" algn="tl">
                    <a:srgbClr val="C0C0C0"/>
                  </a:outerShdw>
                </a:effectLst>
                <a:latin typeface="Arial" charset="0"/>
                <a:ea typeface="宋体" charset="-122"/>
              </a:rPr>
              <a:t>?</a:t>
            </a:r>
          </a:p>
        </p:txBody>
      </p:sp>
      <p:sp>
        <p:nvSpPr>
          <p:cNvPr id="94211" name="Rectangle 3"/>
          <p:cNvSpPr>
            <a:spLocks noGrp="1" noChangeArrowheads="1"/>
          </p:cNvSpPr>
          <p:nvPr>
            <p:ph type="body" sz="half" idx="1"/>
          </p:nvPr>
        </p:nvSpPr>
        <p:spPr/>
        <p:txBody>
          <a:bodyPr/>
          <a:lstStyle/>
          <a:p>
            <a:pPr eaLnBrk="1" hangingPunct="1">
              <a:defRPr/>
            </a:pPr>
            <a:endParaRPr lang="fi-FI" sz="2600" smtClean="0">
              <a:cs typeface="+mn-cs"/>
            </a:endParaRPr>
          </a:p>
          <a:p>
            <a:pPr eaLnBrk="1" hangingPunct="1">
              <a:defRPr/>
            </a:pPr>
            <a:endParaRPr lang="fi-FI" sz="2600" smtClean="0">
              <a:cs typeface="+mn-cs"/>
            </a:endParaRPr>
          </a:p>
        </p:txBody>
      </p:sp>
      <p:sp>
        <p:nvSpPr>
          <p:cNvPr id="94212" name="Text Box 4"/>
          <p:cNvSpPr txBox="1">
            <a:spLocks noChangeArrowheads="1"/>
          </p:cNvSpPr>
          <p:nvPr/>
        </p:nvSpPr>
        <p:spPr bwMode="auto">
          <a:xfrm>
            <a:off x="323850" y="6381750"/>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fi-FI">
              <a:solidFill>
                <a:schemeClr val="bg1"/>
              </a:solidFill>
              <a:cs typeface="+mn-cs"/>
            </a:endParaRPr>
          </a:p>
        </p:txBody>
      </p:sp>
      <p:sp>
        <p:nvSpPr>
          <p:cNvPr id="94213" name="Rectangle 5"/>
          <p:cNvSpPr>
            <a:spLocks noChangeArrowheads="1"/>
          </p:cNvSpPr>
          <p:nvPr/>
        </p:nvSpPr>
        <p:spPr bwMode="auto">
          <a:xfrm>
            <a:off x="250825" y="1889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fi-FI" sz="4200" b="1">
              <a:cs typeface="+mn-cs"/>
            </a:endParaRPr>
          </a:p>
        </p:txBody>
      </p:sp>
      <p:sp>
        <p:nvSpPr>
          <p:cNvPr id="94214" name="Rectangle 6"/>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fi-FI" sz="4200" b="1">
              <a:solidFill>
                <a:schemeClr val="accent1"/>
              </a:solidFill>
              <a:cs typeface="+mn-cs"/>
            </a:endParaRPr>
          </a:p>
        </p:txBody>
      </p:sp>
      <p:grpSp>
        <p:nvGrpSpPr>
          <p:cNvPr id="43016" name="Group 7"/>
          <p:cNvGrpSpPr>
            <a:grpSpLocks/>
          </p:cNvGrpSpPr>
          <p:nvPr/>
        </p:nvGrpSpPr>
        <p:grpSpPr bwMode="auto">
          <a:xfrm>
            <a:off x="517525" y="2636838"/>
            <a:ext cx="7056438" cy="3744912"/>
            <a:chOff x="240" y="318"/>
            <a:chExt cx="8909" cy="5092"/>
          </a:xfrm>
        </p:grpSpPr>
        <p:sp>
          <p:nvSpPr>
            <p:cNvPr id="43027" name="Freeform 8"/>
            <p:cNvSpPr>
              <a:spLocks/>
            </p:cNvSpPr>
            <p:nvPr/>
          </p:nvSpPr>
          <p:spPr bwMode="auto">
            <a:xfrm>
              <a:off x="7517" y="318"/>
              <a:ext cx="1622" cy="1740"/>
            </a:xfrm>
            <a:custGeom>
              <a:avLst/>
              <a:gdLst>
                <a:gd name="T0" fmla="*/ 2147483647 w 164"/>
                <a:gd name="T1" fmla="*/ 2147483647 h 176"/>
                <a:gd name="T2" fmla="*/ 2147483647 w 164"/>
                <a:gd name="T3" fmla="*/ 2147483647 h 176"/>
                <a:gd name="T4" fmla="*/ 2147483647 w 164"/>
                <a:gd name="T5" fmla="*/ 0 h 176"/>
                <a:gd name="T6" fmla="*/ 2147483647 w 164"/>
                <a:gd name="T7" fmla="*/ 2147483647 h 176"/>
                <a:gd name="T8" fmla="*/ 2147483647 w 164"/>
                <a:gd name="T9" fmla="*/ 2147483647 h 176"/>
                <a:gd name="T10" fmla="*/ 2147483647 w 164"/>
                <a:gd name="T11" fmla="*/ 2147483647 h 176"/>
                <a:gd name="T12" fmla="*/ 2147483647 w 164"/>
                <a:gd name="T13" fmla="*/ 2147483647 h 176"/>
                <a:gd name="T14" fmla="*/ 2147483647 w 164"/>
                <a:gd name="T15" fmla="*/ 2147483647 h 176"/>
                <a:gd name="T16" fmla="*/ 0 w 164"/>
                <a:gd name="T17" fmla="*/ 2147483647 h 176"/>
                <a:gd name="T18" fmla="*/ 2147483647 w 164"/>
                <a:gd name="T19" fmla="*/ 2147483647 h 176"/>
                <a:gd name="T20" fmla="*/ 2147483647 w 164"/>
                <a:gd name="T21" fmla="*/ 2147483647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4" h="176">
                  <a:moveTo>
                    <a:pt x="14" y="32"/>
                  </a:moveTo>
                  <a:cubicBezTo>
                    <a:pt x="33" y="39"/>
                    <a:pt x="49" y="45"/>
                    <a:pt x="70" y="49"/>
                  </a:cubicBezTo>
                  <a:lnTo>
                    <a:pt x="104" y="0"/>
                  </a:lnTo>
                  <a:cubicBezTo>
                    <a:pt x="109" y="19"/>
                    <a:pt x="112" y="42"/>
                    <a:pt x="109" y="63"/>
                  </a:cubicBezTo>
                  <a:cubicBezTo>
                    <a:pt x="125" y="70"/>
                    <a:pt x="145" y="74"/>
                    <a:pt x="164" y="76"/>
                  </a:cubicBezTo>
                  <a:cubicBezTo>
                    <a:pt x="145" y="88"/>
                    <a:pt x="129" y="94"/>
                    <a:pt x="108" y="99"/>
                  </a:cubicBezTo>
                  <a:cubicBezTo>
                    <a:pt x="106" y="124"/>
                    <a:pt x="104" y="147"/>
                    <a:pt x="96" y="176"/>
                  </a:cubicBezTo>
                  <a:cubicBezTo>
                    <a:pt x="88" y="154"/>
                    <a:pt x="79" y="131"/>
                    <a:pt x="68" y="111"/>
                  </a:cubicBezTo>
                  <a:cubicBezTo>
                    <a:pt x="44" y="118"/>
                    <a:pt x="22" y="124"/>
                    <a:pt x="0" y="124"/>
                  </a:cubicBezTo>
                  <a:cubicBezTo>
                    <a:pt x="18" y="109"/>
                    <a:pt x="37" y="95"/>
                    <a:pt x="51" y="77"/>
                  </a:cubicBezTo>
                  <a:cubicBezTo>
                    <a:pt x="42" y="63"/>
                    <a:pt x="26" y="47"/>
                    <a:pt x="14" y="32"/>
                  </a:cubicBezTo>
                </a:path>
              </a:pathLst>
            </a:custGeom>
            <a:solidFill>
              <a:srgbClr val="FCBB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28" name="Freeform 9"/>
            <p:cNvSpPr>
              <a:spLocks/>
            </p:cNvSpPr>
            <p:nvPr/>
          </p:nvSpPr>
          <p:spPr bwMode="auto">
            <a:xfrm>
              <a:off x="7656" y="624"/>
              <a:ext cx="563" cy="198"/>
            </a:xfrm>
            <a:custGeom>
              <a:avLst/>
              <a:gdLst>
                <a:gd name="T0" fmla="*/ 543 w 563"/>
                <a:gd name="T1" fmla="*/ 178 h 198"/>
                <a:gd name="T2" fmla="*/ 563 w 563"/>
                <a:gd name="T3" fmla="*/ 168 h 198"/>
                <a:gd name="T4" fmla="*/ 415 w 563"/>
                <a:gd name="T5" fmla="*/ 139 h 198"/>
                <a:gd name="T6" fmla="*/ 276 w 563"/>
                <a:gd name="T7" fmla="*/ 99 h 198"/>
                <a:gd name="T8" fmla="*/ 138 w 563"/>
                <a:gd name="T9" fmla="*/ 50 h 198"/>
                <a:gd name="T10" fmla="*/ 0 w 563"/>
                <a:gd name="T11" fmla="*/ 0 h 198"/>
                <a:gd name="T12" fmla="*/ 0 w 563"/>
                <a:gd name="T13" fmla="*/ 20 h 198"/>
                <a:gd name="T14" fmla="*/ 128 w 563"/>
                <a:gd name="T15" fmla="*/ 69 h 198"/>
                <a:gd name="T16" fmla="*/ 267 w 563"/>
                <a:gd name="T17" fmla="*/ 119 h 198"/>
                <a:gd name="T18" fmla="*/ 405 w 563"/>
                <a:gd name="T19" fmla="*/ 158 h 198"/>
                <a:gd name="T20" fmla="*/ 553 w 563"/>
                <a:gd name="T21" fmla="*/ 188 h 198"/>
                <a:gd name="T22" fmla="*/ 563 w 563"/>
                <a:gd name="T23" fmla="*/ 188 h 198"/>
                <a:gd name="T24" fmla="*/ 553 w 563"/>
                <a:gd name="T25" fmla="*/ 188 h 198"/>
                <a:gd name="T26" fmla="*/ 563 w 563"/>
                <a:gd name="T27" fmla="*/ 198 h 198"/>
                <a:gd name="T28" fmla="*/ 563 w 563"/>
                <a:gd name="T29" fmla="*/ 188 h 198"/>
                <a:gd name="T30" fmla="*/ 543 w 563"/>
                <a:gd name="T31" fmla="*/ 178 h 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63" h="198">
                  <a:moveTo>
                    <a:pt x="543" y="178"/>
                  </a:moveTo>
                  <a:lnTo>
                    <a:pt x="563" y="168"/>
                  </a:lnTo>
                  <a:lnTo>
                    <a:pt x="415" y="139"/>
                  </a:lnTo>
                  <a:lnTo>
                    <a:pt x="276" y="99"/>
                  </a:lnTo>
                  <a:lnTo>
                    <a:pt x="138" y="50"/>
                  </a:lnTo>
                  <a:lnTo>
                    <a:pt x="0" y="0"/>
                  </a:lnTo>
                  <a:lnTo>
                    <a:pt x="0" y="20"/>
                  </a:lnTo>
                  <a:lnTo>
                    <a:pt x="128" y="69"/>
                  </a:lnTo>
                  <a:lnTo>
                    <a:pt x="267" y="119"/>
                  </a:lnTo>
                  <a:lnTo>
                    <a:pt x="405" y="158"/>
                  </a:lnTo>
                  <a:lnTo>
                    <a:pt x="553" y="188"/>
                  </a:lnTo>
                  <a:lnTo>
                    <a:pt x="563" y="188"/>
                  </a:lnTo>
                  <a:lnTo>
                    <a:pt x="553" y="188"/>
                  </a:lnTo>
                  <a:lnTo>
                    <a:pt x="563" y="198"/>
                  </a:lnTo>
                  <a:lnTo>
                    <a:pt x="563" y="188"/>
                  </a:lnTo>
                  <a:lnTo>
                    <a:pt x="543" y="17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29" name="Freeform 10"/>
            <p:cNvSpPr>
              <a:spLocks/>
            </p:cNvSpPr>
            <p:nvPr/>
          </p:nvSpPr>
          <p:spPr bwMode="auto">
            <a:xfrm>
              <a:off x="8536" y="318"/>
              <a:ext cx="79" cy="642"/>
            </a:xfrm>
            <a:custGeom>
              <a:avLst/>
              <a:gdLst>
                <a:gd name="T0" fmla="*/ 59 w 79"/>
                <a:gd name="T1" fmla="*/ 613 h 642"/>
                <a:gd name="T2" fmla="*/ 69 w 79"/>
                <a:gd name="T3" fmla="*/ 632 h 642"/>
                <a:gd name="T4" fmla="*/ 79 w 79"/>
                <a:gd name="T5" fmla="*/ 464 h 642"/>
                <a:gd name="T6" fmla="*/ 79 w 79"/>
                <a:gd name="T7" fmla="*/ 296 h 642"/>
                <a:gd name="T8" fmla="*/ 59 w 79"/>
                <a:gd name="T9" fmla="*/ 138 h 642"/>
                <a:gd name="T10" fmla="*/ 29 w 79"/>
                <a:gd name="T11" fmla="*/ 0 h 642"/>
                <a:gd name="T12" fmla="*/ 0 w 79"/>
                <a:gd name="T13" fmla="*/ 0 h 642"/>
                <a:gd name="T14" fmla="*/ 29 w 79"/>
                <a:gd name="T15" fmla="*/ 148 h 642"/>
                <a:gd name="T16" fmla="*/ 49 w 79"/>
                <a:gd name="T17" fmla="*/ 306 h 642"/>
                <a:gd name="T18" fmla="*/ 59 w 79"/>
                <a:gd name="T19" fmla="*/ 464 h 642"/>
                <a:gd name="T20" fmla="*/ 49 w 79"/>
                <a:gd name="T21" fmla="*/ 623 h 642"/>
                <a:gd name="T22" fmla="*/ 59 w 79"/>
                <a:gd name="T23" fmla="*/ 642 h 642"/>
                <a:gd name="T24" fmla="*/ 49 w 79"/>
                <a:gd name="T25" fmla="*/ 623 h 642"/>
                <a:gd name="T26" fmla="*/ 49 w 79"/>
                <a:gd name="T27" fmla="*/ 632 h 642"/>
                <a:gd name="T28" fmla="*/ 59 w 79"/>
                <a:gd name="T29" fmla="*/ 642 h 642"/>
                <a:gd name="T30" fmla="*/ 59 w 79"/>
                <a:gd name="T31" fmla="*/ 613 h 6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9" h="642">
                  <a:moveTo>
                    <a:pt x="59" y="613"/>
                  </a:moveTo>
                  <a:lnTo>
                    <a:pt x="69" y="632"/>
                  </a:lnTo>
                  <a:lnTo>
                    <a:pt x="79" y="464"/>
                  </a:lnTo>
                  <a:lnTo>
                    <a:pt x="79" y="296"/>
                  </a:lnTo>
                  <a:lnTo>
                    <a:pt x="59" y="138"/>
                  </a:lnTo>
                  <a:lnTo>
                    <a:pt x="29" y="0"/>
                  </a:lnTo>
                  <a:lnTo>
                    <a:pt x="0" y="0"/>
                  </a:lnTo>
                  <a:lnTo>
                    <a:pt x="29" y="148"/>
                  </a:lnTo>
                  <a:lnTo>
                    <a:pt x="49" y="306"/>
                  </a:lnTo>
                  <a:lnTo>
                    <a:pt x="59" y="464"/>
                  </a:lnTo>
                  <a:lnTo>
                    <a:pt x="49" y="623"/>
                  </a:lnTo>
                  <a:lnTo>
                    <a:pt x="59" y="642"/>
                  </a:lnTo>
                  <a:lnTo>
                    <a:pt x="49" y="623"/>
                  </a:lnTo>
                  <a:lnTo>
                    <a:pt x="49" y="632"/>
                  </a:lnTo>
                  <a:lnTo>
                    <a:pt x="59" y="642"/>
                  </a:lnTo>
                  <a:lnTo>
                    <a:pt x="59" y="613"/>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0" name="Freeform 11"/>
            <p:cNvSpPr>
              <a:spLocks/>
            </p:cNvSpPr>
            <p:nvPr/>
          </p:nvSpPr>
          <p:spPr bwMode="auto">
            <a:xfrm>
              <a:off x="8595" y="931"/>
              <a:ext cx="554" cy="148"/>
            </a:xfrm>
            <a:custGeom>
              <a:avLst/>
              <a:gdLst>
                <a:gd name="T0" fmla="*/ 554 w 554"/>
                <a:gd name="T1" fmla="*/ 148 h 148"/>
                <a:gd name="T2" fmla="*/ 544 w 554"/>
                <a:gd name="T3" fmla="*/ 128 h 148"/>
                <a:gd name="T4" fmla="*/ 405 w 554"/>
                <a:gd name="T5" fmla="*/ 108 h 148"/>
                <a:gd name="T6" fmla="*/ 267 w 554"/>
                <a:gd name="T7" fmla="*/ 79 h 148"/>
                <a:gd name="T8" fmla="*/ 128 w 554"/>
                <a:gd name="T9" fmla="*/ 49 h 148"/>
                <a:gd name="T10" fmla="*/ 0 w 554"/>
                <a:gd name="T11" fmla="*/ 0 h 148"/>
                <a:gd name="T12" fmla="*/ 0 w 554"/>
                <a:gd name="T13" fmla="*/ 29 h 148"/>
                <a:gd name="T14" fmla="*/ 119 w 554"/>
                <a:gd name="T15" fmla="*/ 69 h 148"/>
                <a:gd name="T16" fmla="*/ 257 w 554"/>
                <a:gd name="T17" fmla="*/ 99 h 148"/>
                <a:gd name="T18" fmla="*/ 395 w 554"/>
                <a:gd name="T19" fmla="*/ 128 h 148"/>
                <a:gd name="T20" fmla="*/ 544 w 554"/>
                <a:gd name="T21" fmla="*/ 148 h 148"/>
                <a:gd name="T22" fmla="*/ 544 w 554"/>
                <a:gd name="T23" fmla="*/ 128 h 148"/>
                <a:gd name="T24" fmla="*/ 554 w 554"/>
                <a:gd name="T25" fmla="*/ 148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4" h="148">
                  <a:moveTo>
                    <a:pt x="554" y="148"/>
                  </a:moveTo>
                  <a:lnTo>
                    <a:pt x="544" y="128"/>
                  </a:lnTo>
                  <a:lnTo>
                    <a:pt x="405" y="108"/>
                  </a:lnTo>
                  <a:lnTo>
                    <a:pt x="267" y="79"/>
                  </a:lnTo>
                  <a:lnTo>
                    <a:pt x="128" y="49"/>
                  </a:lnTo>
                  <a:lnTo>
                    <a:pt x="0" y="0"/>
                  </a:lnTo>
                  <a:lnTo>
                    <a:pt x="0" y="29"/>
                  </a:lnTo>
                  <a:lnTo>
                    <a:pt x="119" y="69"/>
                  </a:lnTo>
                  <a:lnTo>
                    <a:pt x="257" y="99"/>
                  </a:lnTo>
                  <a:lnTo>
                    <a:pt x="395" y="128"/>
                  </a:lnTo>
                  <a:lnTo>
                    <a:pt x="544" y="148"/>
                  </a:lnTo>
                  <a:lnTo>
                    <a:pt x="544" y="128"/>
                  </a:lnTo>
                  <a:lnTo>
                    <a:pt x="554" y="14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1" name="Freeform 12"/>
            <p:cNvSpPr>
              <a:spLocks/>
            </p:cNvSpPr>
            <p:nvPr/>
          </p:nvSpPr>
          <p:spPr bwMode="auto">
            <a:xfrm>
              <a:off x="8575" y="1059"/>
              <a:ext cx="574" cy="247"/>
            </a:xfrm>
            <a:custGeom>
              <a:avLst/>
              <a:gdLst>
                <a:gd name="T0" fmla="*/ 20 w 574"/>
                <a:gd name="T1" fmla="*/ 238 h 247"/>
                <a:gd name="T2" fmla="*/ 10 w 574"/>
                <a:gd name="T3" fmla="*/ 247 h 247"/>
                <a:gd name="T4" fmla="*/ 158 w 574"/>
                <a:gd name="T5" fmla="*/ 208 h 247"/>
                <a:gd name="T6" fmla="*/ 297 w 574"/>
                <a:gd name="T7" fmla="*/ 168 h 247"/>
                <a:gd name="T8" fmla="*/ 435 w 574"/>
                <a:gd name="T9" fmla="*/ 99 h 247"/>
                <a:gd name="T10" fmla="*/ 574 w 574"/>
                <a:gd name="T11" fmla="*/ 20 h 247"/>
                <a:gd name="T12" fmla="*/ 564 w 574"/>
                <a:gd name="T13" fmla="*/ 0 h 247"/>
                <a:gd name="T14" fmla="*/ 425 w 574"/>
                <a:gd name="T15" fmla="*/ 79 h 247"/>
                <a:gd name="T16" fmla="*/ 287 w 574"/>
                <a:gd name="T17" fmla="*/ 139 h 247"/>
                <a:gd name="T18" fmla="*/ 158 w 574"/>
                <a:gd name="T19" fmla="*/ 188 h 247"/>
                <a:gd name="T20" fmla="*/ 10 w 574"/>
                <a:gd name="T21" fmla="*/ 228 h 247"/>
                <a:gd name="T22" fmla="*/ 0 w 574"/>
                <a:gd name="T23" fmla="*/ 238 h 247"/>
                <a:gd name="T24" fmla="*/ 10 w 574"/>
                <a:gd name="T25" fmla="*/ 228 h 247"/>
                <a:gd name="T26" fmla="*/ 0 w 574"/>
                <a:gd name="T27" fmla="*/ 228 h 247"/>
                <a:gd name="T28" fmla="*/ 0 w 574"/>
                <a:gd name="T29" fmla="*/ 238 h 247"/>
                <a:gd name="T30" fmla="*/ 20 w 574"/>
                <a:gd name="T31" fmla="*/ 238 h 2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4" h="247">
                  <a:moveTo>
                    <a:pt x="20" y="238"/>
                  </a:moveTo>
                  <a:lnTo>
                    <a:pt x="10" y="247"/>
                  </a:lnTo>
                  <a:lnTo>
                    <a:pt x="158" y="208"/>
                  </a:lnTo>
                  <a:lnTo>
                    <a:pt x="297" y="168"/>
                  </a:lnTo>
                  <a:lnTo>
                    <a:pt x="435" y="99"/>
                  </a:lnTo>
                  <a:lnTo>
                    <a:pt x="574" y="20"/>
                  </a:lnTo>
                  <a:lnTo>
                    <a:pt x="564" y="0"/>
                  </a:lnTo>
                  <a:lnTo>
                    <a:pt x="425" y="79"/>
                  </a:lnTo>
                  <a:lnTo>
                    <a:pt x="287" y="139"/>
                  </a:lnTo>
                  <a:lnTo>
                    <a:pt x="158" y="188"/>
                  </a:lnTo>
                  <a:lnTo>
                    <a:pt x="10" y="228"/>
                  </a:lnTo>
                  <a:lnTo>
                    <a:pt x="0" y="238"/>
                  </a:lnTo>
                  <a:lnTo>
                    <a:pt x="10" y="228"/>
                  </a:lnTo>
                  <a:lnTo>
                    <a:pt x="0" y="228"/>
                  </a:lnTo>
                  <a:lnTo>
                    <a:pt x="0" y="238"/>
                  </a:lnTo>
                  <a:lnTo>
                    <a:pt x="20" y="238"/>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2" name="Freeform 13"/>
            <p:cNvSpPr>
              <a:spLocks/>
            </p:cNvSpPr>
            <p:nvPr/>
          </p:nvSpPr>
          <p:spPr bwMode="auto">
            <a:xfrm>
              <a:off x="8457" y="1297"/>
              <a:ext cx="138" cy="761"/>
            </a:xfrm>
            <a:custGeom>
              <a:avLst/>
              <a:gdLst>
                <a:gd name="T0" fmla="*/ 0 w 138"/>
                <a:gd name="T1" fmla="*/ 761 h 761"/>
                <a:gd name="T2" fmla="*/ 19 w 138"/>
                <a:gd name="T3" fmla="*/ 761 h 761"/>
                <a:gd name="T4" fmla="*/ 69 w 138"/>
                <a:gd name="T5" fmla="*/ 553 h 761"/>
                <a:gd name="T6" fmla="*/ 98 w 138"/>
                <a:gd name="T7" fmla="*/ 365 h 761"/>
                <a:gd name="T8" fmla="*/ 118 w 138"/>
                <a:gd name="T9" fmla="*/ 178 h 761"/>
                <a:gd name="T10" fmla="*/ 138 w 138"/>
                <a:gd name="T11" fmla="*/ 0 h 761"/>
                <a:gd name="T12" fmla="*/ 118 w 138"/>
                <a:gd name="T13" fmla="*/ 0 h 761"/>
                <a:gd name="T14" fmla="*/ 98 w 138"/>
                <a:gd name="T15" fmla="*/ 178 h 761"/>
                <a:gd name="T16" fmla="*/ 79 w 138"/>
                <a:gd name="T17" fmla="*/ 365 h 761"/>
                <a:gd name="T18" fmla="*/ 49 w 138"/>
                <a:gd name="T19" fmla="*/ 553 h 761"/>
                <a:gd name="T20" fmla="*/ 0 w 138"/>
                <a:gd name="T21" fmla="*/ 761 h 761"/>
                <a:gd name="T22" fmla="*/ 19 w 138"/>
                <a:gd name="T23" fmla="*/ 761 h 761"/>
                <a:gd name="T24" fmla="*/ 0 w 138"/>
                <a:gd name="T25" fmla="*/ 761 h 7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8" h="761">
                  <a:moveTo>
                    <a:pt x="0" y="761"/>
                  </a:moveTo>
                  <a:lnTo>
                    <a:pt x="19" y="761"/>
                  </a:lnTo>
                  <a:lnTo>
                    <a:pt x="69" y="553"/>
                  </a:lnTo>
                  <a:lnTo>
                    <a:pt x="98" y="365"/>
                  </a:lnTo>
                  <a:lnTo>
                    <a:pt x="118" y="178"/>
                  </a:lnTo>
                  <a:lnTo>
                    <a:pt x="138" y="0"/>
                  </a:lnTo>
                  <a:lnTo>
                    <a:pt x="118" y="0"/>
                  </a:lnTo>
                  <a:lnTo>
                    <a:pt x="98" y="178"/>
                  </a:lnTo>
                  <a:lnTo>
                    <a:pt x="79" y="365"/>
                  </a:lnTo>
                  <a:lnTo>
                    <a:pt x="49" y="553"/>
                  </a:lnTo>
                  <a:lnTo>
                    <a:pt x="0" y="761"/>
                  </a:lnTo>
                  <a:lnTo>
                    <a:pt x="19" y="761"/>
                  </a:lnTo>
                  <a:lnTo>
                    <a:pt x="0" y="761"/>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3" name="Freeform 14"/>
            <p:cNvSpPr>
              <a:spLocks/>
            </p:cNvSpPr>
            <p:nvPr/>
          </p:nvSpPr>
          <p:spPr bwMode="auto">
            <a:xfrm>
              <a:off x="8180" y="1405"/>
              <a:ext cx="296" cy="653"/>
            </a:xfrm>
            <a:custGeom>
              <a:avLst/>
              <a:gdLst>
                <a:gd name="T0" fmla="*/ 10 w 296"/>
                <a:gd name="T1" fmla="*/ 20 h 653"/>
                <a:gd name="T2" fmla="*/ 0 w 296"/>
                <a:gd name="T3" fmla="*/ 20 h 653"/>
                <a:gd name="T4" fmla="*/ 79 w 296"/>
                <a:gd name="T5" fmla="*/ 168 h 653"/>
                <a:gd name="T6" fmla="*/ 148 w 296"/>
                <a:gd name="T7" fmla="*/ 327 h 653"/>
                <a:gd name="T8" fmla="*/ 217 w 296"/>
                <a:gd name="T9" fmla="*/ 495 h 653"/>
                <a:gd name="T10" fmla="*/ 277 w 296"/>
                <a:gd name="T11" fmla="*/ 653 h 653"/>
                <a:gd name="T12" fmla="*/ 296 w 296"/>
                <a:gd name="T13" fmla="*/ 653 h 653"/>
                <a:gd name="T14" fmla="*/ 237 w 296"/>
                <a:gd name="T15" fmla="*/ 485 h 653"/>
                <a:gd name="T16" fmla="*/ 168 w 296"/>
                <a:gd name="T17" fmla="*/ 317 h 653"/>
                <a:gd name="T18" fmla="*/ 99 w 296"/>
                <a:gd name="T19" fmla="*/ 159 h 653"/>
                <a:gd name="T20" fmla="*/ 19 w 296"/>
                <a:gd name="T21" fmla="*/ 0 h 653"/>
                <a:gd name="T22" fmla="*/ 0 w 296"/>
                <a:gd name="T23" fmla="*/ 0 h 653"/>
                <a:gd name="T24" fmla="*/ 19 w 296"/>
                <a:gd name="T25" fmla="*/ 0 h 653"/>
                <a:gd name="T26" fmla="*/ 10 w 296"/>
                <a:gd name="T27" fmla="*/ 0 h 653"/>
                <a:gd name="T28" fmla="*/ 0 w 296"/>
                <a:gd name="T29" fmla="*/ 0 h 653"/>
                <a:gd name="T30" fmla="*/ 10 w 296"/>
                <a:gd name="T31" fmla="*/ 20 h 6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6" h="653">
                  <a:moveTo>
                    <a:pt x="10" y="20"/>
                  </a:moveTo>
                  <a:lnTo>
                    <a:pt x="0" y="20"/>
                  </a:lnTo>
                  <a:lnTo>
                    <a:pt x="79" y="168"/>
                  </a:lnTo>
                  <a:lnTo>
                    <a:pt x="148" y="327"/>
                  </a:lnTo>
                  <a:lnTo>
                    <a:pt x="217" y="495"/>
                  </a:lnTo>
                  <a:lnTo>
                    <a:pt x="277" y="653"/>
                  </a:lnTo>
                  <a:lnTo>
                    <a:pt x="296" y="653"/>
                  </a:lnTo>
                  <a:lnTo>
                    <a:pt x="237" y="485"/>
                  </a:lnTo>
                  <a:lnTo>
                    <a:pt x="168" y="317"/>
                  </a:lnTo>
                  <a:lnTo>
                    <a:pt x="99" y="159"/>
                  </a:lnTo>
                  <a:lnTo>
                    <a:pt x="19" y="0"/>
                  </a:lnTo>
                  <a:lnTo>
                    <a:pt x="0" y="0"/>
                  </a:lnTo>
                  <a:lnTo>
                    <a:pt x="19" y="0"/>
                  </a:lnTo>
                  <a:lnTo>
                    <a:pt x="10" y="0"/>
                  </a:lnTo>
                  <a:lnTo>
                    <a:pt x="0" y="0"/>
                  </a:lnTo>
                  <a:lnTo>
                    <a:pt x="10" y="2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4" name="Freeform 15"/>
            <p:cNvSpPr>
              <a:spLocks/>
            </p:cNvSpPr>
            <p:nvPr/>
          </p:nvSpPr>
          <p:spPr bwMode="auto">
            <a:xfrm>
              <a:off x="7507" y="1405"/>
              <a:ext cx="683" cy="159"/>
            </a:xfrm>
            <a:custGeom>
              <a:avLst/>
              <a:gdLst>
                <a:gd name="T0" fmla="*/ 0 w 683"/>
                <a:gd name="T1" fmla="*/ 139 h 159"/>
                <a:gd name="T2" fmla="*/ 10 w 683"/>
                <a:gd name="T3" fmla="*/ 159 h 159"/>
                <a:gd name="T4" fmla="*/ 178 w 683"/>
                <a:gd name="T5" fmla="*/ 139 h 159"/>
                <a:gd name="T6" fmla="*/ 346 w 683"/>
                <a:gd name="T7" fmla="*/ 109 h 159"/>
                <a:gd name="T8" fmla="*/ 505 w 683"/>
                <a:gd name="T9" fmla="*/ 70 h 159"/>
                <a:gd name="T10" fmla="*/ 683 w 683"/>
                <a:gd name="T11" fmla="*/ 20 h 159"/>
                <a:gd name="T12" fmla="*/ 673 w 683"/>
                <a:gd name="T13" fmla="*/ 0 h 159"/>
                <a:gd name="T14" fmla="*/ 505 w 683"/>
                <a:gd name="T15" fmla="*/ 50 h 159"/>
                <a:gd name="T16" fmla="*/ 336 w 683"/>
                <a:gd name="T17" fmla="*/ 89 h 159"/>
                <a:gd name="T18" fmla="*/ 168 w 683"/>
                <a:gd name="T19" fmla="*/ 119 h 159"/>
                <a:gd name="T20" fmla="*/ 10 w 683"/>
                <a:gd name="T21" fmla="*/ 129 h 159"/>
                <a:gd name="T22" fmla="*/ 20 w 683"/>
                <a:gd name="T23" fmla="*/ 149 h 159"/>
                <a:gd name="T24" fmla="*/ 0 w 683"/>
                <a:gd name="T25" fmla="*/ 139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 h="159">
                  <a:moveTo>
                    <a:pt x="0" y="139"/>
                  </a:moveTo>
                  <a:lnTo>
                    <a:pt x="10" y="159"/>
                  </a:lnTo>
                  <a:lnTo>
                    <a:pt x="178" y="139"/>
                  </a:lnTo>
                  <a:lnTo>
                    <a:pt x="346" y="109"/>
                  </a:lnTo>
                  <a:lnTo>
                    <a:pt x="505" y="70"/>
                  </a:lnTo>
                  <a:lnTo>
                    <a:pt x="683" y="20"/>
                  </a:lnTo>
                  <a:lnTo>
                    <a:pt x="673" y="0"/>
                  </a:lnTo>
                  <a:lnTo>
                    <a:pt x="505" y="50"/>
                  </a:lnTo>
                  <a:lnTo>
                    <a:pt x="336" y="89"/>
                  </a:lnTo>
                  <a:lnTo>
                    <a:pt x="168" y="119"/>
                  </a:lnTo>
                  <a:lnTo>
                    <a:pt x="10" y="129"/>
                  </a:lnTo>
                  <a:lnTo>
                    <a:pt x="20" y="149"/>
                  </a:lnTo>
                  <a:lnTo>
                    <a:pt x="0" y="139"/>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5" name="Freeform 16"/>
            <p:cNvSpPr>
              <a:spLocks/>
            </p:cNvSpPr>
            <p:nvPr/>
          </p:nvSpPr>
          <p:spPr bwMode="auto">
            <a:xfrm>
              <a:off x="7507" y="1069"/>
              <a:ext cx="534" cy="485"/>
            </a:xfrm>
            <a:custGeom>
              <a:avLst/>
              <a:gdLst>
                <a:gd name="T0" fmla="*/ 514 w 534"/>
                <a:gd name="T1" fmla="*/ 20 h 485"/>
                <a:gd name="T2" fmla="*/ 514 w 534"/>
                <a:gd name="T3" fmla="*/ 0 h 485"/>
                <a:gd name="T4" fmla="*/ 396 w 534"/>
                <a:gd name="T5" fmla="*/ 129 h 485"/>
                <a:gd name="T6" fmla="*/ 267 w 534"/>
                <a:gd name="T7" fmla="*/ 247 h 485"/>
                <a:gd name="T8" fmla="*/ 139 w 534"/>
                <a:gd name="T9" fmla="*/ 356 h 485"/>
                <a:gd name="T10" fmla="*/ 0 w 534"/>
                <a:gd name="T11" fmla="*/ 475 h 485"/>
                <a:gd name="T12" fmla="*/ 20 w 534"/>
                <a:gd name="T13" fmla="*/ 485 h 485"/>
                <a:gd name="T14" fmla="*/ 149 w 534"/>
                <a:gd name="T15" fmla="*/ 376 h 485"/>
                <a:gd name="T16" fmla="*/ 287 w 534"/>
                <a:gd name="T17" fmla="*/ 257 h 485"/>
                <a:gd name="T18" fmla="*/ 416 w 534"/>
                <a:gd name="T19" fmla="*/ 139 h 485"/>
                <a:gd name="T20" fmla="*/ 524 w 534"/>
                <a:gd name="T21" fmla="*/ 20 h 485"/>
                <a:gd name="T22" fmla="*/ 524 w 534"/>
                <a:gd name="T23" fmla="*/ 0 h 485"/>
                <a:gd name="T24" fmla="*/ 524 w 534"/>
                <a:gd name="T25" fmla="*/ 20 h 485"/>
                <a:gd name="T26" fmla="*/ 534 w 534"/>
                <a:gd name="T27" fmla="*/ 10 h 485"/>
                <a:gd name="T28" fmla="*/ 524 w 534"/>
                <a:gd name="T29" fmla="*/ 0 h 485"/>
                <a:gd name="T30" fmla="*/ 514 w 534"/>
                <a:gd name="T31" fmla="*/ 20 h 4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4" h="485">
                  <a:moveTo>
                    <a:pt x="514" y="20"/>
                  </a:moveTo>
                  <a:lnTo>
                    <a:pt x="514" y="0"/>
                  </a:lnTo>
                  <a:lnTo>
                    <a:pt x="396" y="129"/>
                  </a:lnTo>
                  <a:lnTo>
                    <a:pt x="267" y="247"/>
                  </a:lnTo>
                  <a:lnTo>
                    <a:pt x="139" y="356"/>
                  </a:lnTo>
                  <a:lnTo>
                    <a:pt x="0" y="475"/>
                  </a:lnTo>
                  <a:lnTo>
                    <a:pt x="20" y="485"/>
                  </a:lnTo>
                  <a:lnTo>
                    <a:pt x="149" y="376"/>
                  </a:lnTo>
                  <a:lnTo>
                    <a:pt x="287" y="257"/>
                  </a:lnTo>
                  <a:lnTo>
                    <a:pt x="416" y="139"/>
                  </a:lnTo>
                  <a:lnTo>
                    <a:pt x="524" y="20"/>
                  </a:lnTo>
                  <a:lnTo>
                    <a:pt x="524" y="0"/>
                  </a:lnTo>
                  <a:lnTo>
                    <a:pt x="524" y="20"/>
                  </a:lnTo>
                  <a:lnTo>
                    <a:pt x="534" y="10"/>
                  </a:lnTo>
                  <a:lnTo>
                    <a:pt x="524" y="0"/>
                  </a:lnTo>
                  <a:lnTo>
                    <a:pt x="514" y="2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6" name="Freeform 17"/>
            <p:cNvSpPr>
              <a:spLocks/>
            </p:cNvSpPr>
            <p:nvPr/>
          </p:nvSpPr>
          <p:spPr bwMode="auto">
            <a:xfrm>
              <a:off x="7646" y="624"/>
              <a:ext cx="385" cy="465"/>
            </a:xfrm>
            <a:custGeom>
              <a:avLst/>
              <a:gdLst>
                <a:gd name="T0" fmla="*/ 10 w 385"/>
                <a:gd name="T1" fmla="*/ 0 h 465"/>
                <a:gd name="T2" fmla="*/ 0 w 385"/>
                <a:gd name="T3" fmla="*/ 10 h 465"/>
                <a:gd name="T4" fmla="*/ 99 w 385"/>
                <a:gd name="T5" fmla="*/ 129 h 465"/>
                <a:gd name="T6" fmla="*/ 197 w 385"/>
                <a:gd name="T7" fmla="*/ 237 h 465"/>
                <a:gd name="T8" fmla="*/ 296 w 385"/>
                <a:gd name="T9" fmla="*/ 356 h 465"/>
                <a:gd name="T10" fmla="*/ 375 w 385"/>
                <a:gd name="T11" fmla="*/ 465 h 465"/>
                <a:gd name="T12" fmla="*/ 385 w 385"/>
                <a:gd name="T13" fmla="*/ 445 h 465"/>
                <a:gd name="T14" fmla="*/ 306 w 385"/>
                <a:gd name="T15" fmla="*/ 336 h 465"/>
                <a:gd name="T16" fmla="*/ 217 w 385"/>
                <a:gd name="T17" fmla="*/ 228 h 465"/>
                <a:gd name="T18" fmla="*/ 118 w 385"/>
                <a:gd name="T19" fmla="*/ 109 h 465"/>
                <a:gd name="T20" fmla="*/ 20 w 385"/>
                <a:gd name="T21" fmla="*/ 0 h 465"/>
                <a:gd name="T22" fmla="*/ 10 w 385"/>
                <a:gd name="T23" fmla="*/ 20 h 465"/>
                <a:gd name="T24" fmla="*/ 10 w 385"/>
                <a:gd name="T25" fmla="*/ 0 h 4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5" h="465">
                  <a:moveTo>
                    <a:pt x="10" y="0"/>
                  </a:moveTo>
                  <a:lnTo>
                    <a:pt x="0" y="10"/>
                  </a:lnTo>
                  <a:lnTo>
                    <a:pt x="99" y="129"/>
                  </a:lnTo>
                  <a:lnTo>
                    <a:pt x="197" y="237"/>
                  </a:lnTo>
                  <a:lnTo>
                    <a:pt x="296" y="356"/>
                  </a:lnTo>
                  <a:lnTo>
                    <a:pt x="375" y="465"/>
                  </a:lnTo>
                  <a:lnTo>
                    <a:pt x="385" y="445"/>
                  </a:lnTo>
                  <a:lnTo>
                    <a:pt x="306" y="336"/>
                  </a:lnTo>
                  <a:lnTo>
                    <a:pt x="217" y="228"/>
                  </a:lnTo>
                  <a:lnTo>
                    <a:pt x="118" y="109"/>
                  </a:lnTo>
                  <a:lnTo>
                    <a:pt x="20" y="0"/>
                  </a:lnTo>
                  <a:lnTo>
                    <a:pt x="10" y="20"/>
                  </a:lnTo>
                  <a:lnTo>
                    <a:pt x="10" y="0"/>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sp>
          <p:nvSpPr>
            <p:cNvPr id="43037" name="Freeform 18"/>
            <p:cNvSpPr>
              <a:spLocks/>
            </p:cNvSpPr>
            <p:nvPr/>
          </p:nvSpPr>
          <p:spPr bwMode="auto">
            <a:xfrm>
              <a:off x="240" y="1049"/>
              <a:ext cx="7248" cy="4361"/>
            </a:xfrm>
            <a:custGeom>
              <a:avLst/>
              <a:gdLst>
                <a:gd name="T0" fmla="*/ 2147483647 w 733"/>
                <a:gd name="T1" fmla="*/ 0 h 441"/>
                <a:gd name="T2" fmla="*/ 2147483647 w 733"/>
                <a:gd name="T3" fmla="*/ 2147483647 h 441"/>
                <a:gd name="T4" fmla="*/ 2147483647 w 733"/>
                <a:gd name="T5" fmla="*/ 2147483647 h 441"/>
                <a:gd name="T6" fmla="*/ 2147483647 w 733"/>
                <a:gd name="T7" fmla="*/ 0 h 4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3" h="441">
                  <a:moveTo>
                    <a:pt x="733" y="0"/>
                  </a:moveTo>
                  <a:cubicBezTo>
                    <a:pt x="733" y="0"/>
                    <a:pt x="199" y="110"/>
                    <a:pt x="33" y="385"/>
                  </a:cubicBezTo>
                  <a:cubicBezTo>
                    <a:pt x="0" y="441"/>
                    <a:pt x="51" y="332"/>
                    <a:pt x="11" y="358"/>
                  </a:cubicBezTo>
                  <a:cubicBezTo>
                    <a:pt x="11" y="358"/>
                    <a:pt x="140" y="116"/>
                    <a:pt x="733" y="0"/>
                  </a:cubicBezTo>
                </a:path>
              </a:pathLst>
            </a:custGeom>
            <a:solidFill>
              <a:srgbClr val="340D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i-FI"/>
            </a:p>
          </p:txBody>
        </p:sp>
      </p:grpSp>
      <p:sp>
        <p:nvSpPr>
          <p:cNvPr id="94227" name="Rectangle 19"/>
          <p:cNvSpPr>
            <a:spLocks noChangeArrowheads="1"/>
          </p:cNvSpPr>
          <p:nvPr/>
        </p:nvSpPr>
        <p:spPr bwMode="auto">
          <a:xfrm>
            <a:off x="6011863" y="3933825"/>
            <a:ext cx="357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fi-FI" sz="2400" b="1">
                <a:cs typeface="+mn-cs"/>
              </a:rPr>
              <a:t>3. </a:t>
            </a:r>
            <a:endParaRPr lang="fi-FI">
              <a:cs typeface="+mn-cs"/>
            </a:endParaRPr>
          </a:p>
        </p:txBody>
      </p:sp>
      <p:sp>
        <p:nvSpPr>
          <p:cNvPr id="94228" name="Rectangle 20"/>
          <p:cNvSpPr>
            <a:spLocks noChangeArrowheads="1"/>
          </p:cNvSpPr>
          <p:nvPr/>
        </p:nvSpPr>
        <p:spPr bwMode="auto">
          <a:xfrm>
            <a:off x="6372225" y="1844675"/>
            <a:ext cx="320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fi-FI" sz="2400" b="1" dirty="0">
                <a:cs typeface="+mn-cs"/>
              </a:rPr>
              <a:t>2. </a:t>
            </a:r>
            <a:endParaRPr lang="fi-FI" b="1" dirty="0">
              <a:cs typeface="+mn-cs"/>
            </a:endParaRPr>
          </a:p>
        </p:txBody>
      </p:sp>
      <p:sp>
        <p:nvSpPr>
          <p:cNvPr id="94229" name="Text Box 21"/>
          <p:cNvSpPr txBox="1">
            <a:spLocks noChangeArrowheads="1"/>
          </p:cNvSpPr>
          <p:nvPr/>
        </p:nvSpPr>
        <p:spPr bwMode="auto">
          <a:xfrm>
            <a:off x="6432550" y="3068638"/>
            <a:ext cx="20272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fi-FI" sz="2400" b="1">
                <a:cs typeface="+mn-cs"/>
              </a:rPr>
              <a:t>Vuoden kuluttua</a:t>
            </a:r>
          </a:p>
        </p:txBody>
      </p:sp>
      <p:sp>
        <p:nvSpPr>
          <p:cNvPr id="94230" name="Text Box 22"/>
          <p:cNvSpPr txBox="1">
            <a:spLocks noChangeArrowheads="1"/>
          </p:cNvSpPr>
          <p:nvPr/>
        </p:nvSpPr>
        <p:spPr bwMode="auto">
          <a:xfrm>
            <a:off x="1116013" y="5805488"/>
            <a:ext cx="2303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fi-FI" sz="2400" b="1">
                <a:cs typeface="+mn-cs"/>
              </a:rPr>
              <a:t>tämä päivä</a:t>
            </a:r>
          </a:p>
        </p:txBody>
      </p:sp>
      <p:sp>
        <p:nvSpPr>
          <p:cNvPr id="94231" name="Text Box 23"/>
          <p:cNvSpPr txBox="1">
            <a:spLocks noChangeArrowheads="1"/>
          </p:cNvSpPr>
          <p:nvPr/>
        </p:nvSpPr>
        <p:spPr bwMode="auto">
          <a:xfrm>
            <a:off x="1619250" y="5013325"/>
            <a:ext cx="2881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endParaRPr lang="fi-FI" sz="2400">
              <a:solidFill>
                <a:schemeClr val="folHlink"/>
              </a:solidFill>
              <a:latin typeface="Times New Roman" charset="0"/>
              <a:cs typeface="+mn-cs"/>
            </a:endParaRPr>
          </a:p>
        </p:txBody>
      </p:sp>
      <p:sp>
        <p:nvSpPr>
          <p:cNvPr id="94232" name="Text Box 24"/>
          <p:cNvSpPr txBox="1">
            <a:spLocks noChangeArrowheads="1"/>
          </p:cNvSpPr>
          <p:nvPr/>
        </p:nvSpPr>
        <p:spPr bwMode="auto">
          <a:xfrm>
            <a:off x="250825" y="5157788"/>
            <a:ext cx="5521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fi-FI" sz="2400">
                <a:solidFill>
                  <a:schemeClr val="accent1"/>
                </a:solidFill>
                <a:cs typeface="+mn-cs"/>
              </a:rPr>
              <a:t> </a:t>
            </a:r>
            <a:r>
              <a:rPr lang="fi-FI" sz="2400" b="1">
                <a:solidFill>
                  <a:srgbClr val="FA7E02"/>
                </a:solidFill>
                <a:cs typeface="+mn-cs"/>
              </a:rPr>
              <a:t>Hyödyt: </a:t>
            </a:r>
            <a:r>
              <a:rPr lang="fi-FI">
                <a:cs typeface="+mn-cs"/>
              </a:rPr>
              <a:t>itselle/työnantajalle/asiakkaalle</a:t>
            </a:r>
          </a:p>
        </p:txBody>
      </p:sp>
      <p:sp>
        <p:nvSpPr>
          <p:cNvPr id="94233" name="Text Box 25"/>
          <p:cNvSpPr txBox="1">
            <a:spLocks noChangeArrowheads="1"/>
          </p:cNvSpPr>
          <p:nvPr/>
        </p:nvSpPr>
        <p:spPr bwMode="auto">
          <a:xfrm>
            <a:off x="250825" y="3644900"/>
            <a:ext cx="2881313"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fi-FI" sz="2400" b="1">
                <a:solidFill>
                  <a:srgbClr val="FA7E02"/>
                </a:solidFill>
                <a:cs typeface="+mn-cs"/>
              </a:rPr>
              <a:t>Mitä tarvitsemme?</a:t>
            </a:r>
          </a:p>
          <a:p>
            <a:pPr eaLnBrk="0" hangingPunct="0">
              <a:defRPr/>
            </a:pPr>
            <a:r>
              <a:rPr lang="fi-FI">
                <a:cs typeface="+mn-cs"/>
              </a:rPr>
              <a:t>tieto, taito, tuki?</a:t>
            </a:r>
          </a:p>
        </p:txBody>
      </p:sp>
      <p:sp>
        <p:nvSpPr>
          <p:cNvPr id="94234" name="Text Box 26"/>
          <p:cNvSpPr txBox="1">
            <a:spLocks noChangeArrowheads="1"/>
          </p:cNvSpPr>
          <p:nvPr/>
        </p:nvSpPr>
        <p:spPr bwMode="auto">
          <a:xfrm>
            <a:off x="3779838" y="3213100"/>
            <a:ext cx="279082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fi-FI" sz="2400" b="1">
                <a:solidFill>
                  <a:srgbClr val="FA7E02"/>
                </a:solidFill>
                <a:cs typeface="+mn-cs"/>
              </a:rPr>
              <a:t>Toimenpiteet:</a:t>
            </a:r>
          </a:p>
          <a:p>
            <a:pPr eaLnBrk="0" hangingPunct="0">
              <a:defRPr/>
            </a:pPr>
            <a:r>
              <a:rPr lang="fi-FI">
                <a:cs typeface="+mn-cs"/>
              </a:rPr>
              <a:t>ensimmäiset askeleet</a:t>
            </a:r>
          </a:p>
        </p:txBody>
      </p:sp>
      <p:sp>
        <p:nvSpPr>
          <p:cNvPr id="94235" name="Text Box 27"/>
          <p:cNvSpPr txBox="1">
            <a:spLocks noChangeArrowheads="1"/>
          </p:cNvSpPr>
          <p:nvPr/>
        </p:nvSpPr>
        <p:spPr bwMode="auto">
          <a:xfrm>
            <a:off x="2843213" y="4437063"/>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fi-FI" sz="2400" b="1">
                <a:solidFill>
                  <a:srgbClr val="FA7E02"/>
                </a:solidFill>
                <a:cs typeface="+mn-cs"/>
              </a:rPr>
              <a:t>Karikot?</a:t>
            </a:r>
          </a:p>
        </p:txBody>
      </p:sp>
      <p:sp>
        <p:nvSpPr>
          <p:cNvPr id="94236" name="Text Box 28"/>
          <p:cNvSpPr txBox="1">
            <a:spLocks noChangeArrowheads="1"/>
          </p:cNvSpPr>
          <p:nvPr/>
        </p:nvSpPr>
        <p:spPr bwMode="auto">
          <a:xfrm>
            <a:off x="4643438" y="2349500"/>
            <a:ext cx="2663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fi-FI" sz="2400" b="1" dirty="0">
                <a:cs typeface="+mn-cs"/>
              </a:rPr>
              <a:t>1. </a:t>
            </a:r>
          </a:p>
        </p:txBody>
      </p:sp>
    </p:spTree>
    <p:extLst>
      <p:ext uri="{BB962C8B-B14F-4D97-AF65-F5344CB8AC3E}">
        <p14:creationId xmlns:p14="http://schemas.microsoft.com/office/powerpoint/2010/main" val="3721124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4228"/>
                                        </p:tgtEl>
                                        <p:attrNameLst>
                                          <p:attrName>style.visibility</p:attrName>
                                        </p:attrNameLst>
                                      </p:cBhvr>
                                      <p:to>
                                        <p:strVal val="visible"/>
                                      </p:to>
                                    </p:set>
                                    <p:anim calcmode="lin" valueType="num">
                                      <p:cBhvr additive="base">
                                        <p:cTn id="7" dur="500" fill="hold"/>
                                        <p:tgtEl>
                                          <p:spTgt spid="94228"/>
                                        </p:tgtEl>
                                        <p:attrNameLst>
                                          <p:attrName>ppt_x</p:attrName>
                                        </p:attrNameLst>
                                      </p:cBhvr>
                                      <p:tavLst>
                                        <p:tav tm="0">
                                          <p:val>
                                            <p:strVal val="#ppt_x"/>
                                          </p:val>
                                        </p:tav>
                                        <p:tav tm="100000">
                                          <p:val>
                                            <p:strVal val="#ppt_x"/>
                                          </p:val>
                                        </p:tav>
                                      </p:tavLst>
                                    </p:anim>
                                    <p:anim calcmode="lin" valueType="num">
                                      <p:cBhvr additive="base">
                                        <p:cTn id="8" dur="500" fill="hold"/>
                                        <p:tgtEl>
                                          <p:spTgt spid="942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4227"/>
                                        </p:tgtEl>
                                        <p:attrNameLst>
                                          <p:attrName>style.visibility</p:attrName>
                                        </p:attrNameLst>
                                      </p:cBhvr>
                                      <p:to>
                                        <p:strVal val="visible"/>
                                      </p:to>
                                    </p:set>
                                    <p:anim calcmode="lin" valueType="num">
                                      <p:cBhvr additive="base">
                                        <p:cTn id="11" dur="500" fill="hold"/>
                                        <p:tgtEl>
                                          <p:spTgt spid="94227"/>
                                        </p:tgtEl>
                                        <p:attrNameLst>
                                          <p:attrName>ppt_x</p:attrName>
                                        </p:attrNameLst>
                                      </p:cBhvr>
                                      <p:tavLst>
                                        <p:tav tm="0">
                                          <p:val>
                                            <p:strVal val="#ppt_x"/>
                                          </p:val>
                                        </p:tav>
                                        <p:tav tm="100000">
                                          <p:val>
                                            <p:strVal val="#ppt_x"/>
                                          </p:val>
                                        </p:tav>
                                      </p:tavLst>
                                    </p:anim>
                                    <p:anim calcmode="lin" valueType="num">
                                      <p:cBhvr additive="base">
                                        <p:cTn id="12" dur="500" fill="hold"/>
                                        <p:tgtEl>
                                          <p:spTgt spid="9422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94232">
                                            <p:txEl>
                                              <p:pRg st="0" end="0"/>
                                            </p:txEl>
                                          </p:spTgt>
                                        </p:tgtEl>
                                        <p:attrNameLst>
                                          <p:attrName>style.visibility</p:attrName>
                                        </p:attrNameLst>
                                      </p:cBhvr>
                                      <p:to>
                                        <p:strVal val="visible"/>
                                      </p:to>
                                    </p:set>
                                    <p:anim calcmode="lin" valueType="num">
                                      <p:cBhvr additive="base">
                                        <p:cTn id="17" dur="500" fill="hold"/>
                                        <p:tgtEl>
                                          <p:spTgt spid="9423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42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94235">
                                            <p:txEl>
                                              <p:pRg st="0" end="0"/>
                                            </p:txEl>
                                          </p:spTgt>
                                        </p:tgtEl>
                                        <p:attrNameLst>
                                          <p:attrName>style.visibility</p:attrName>
                                        </p:attrNameLst>
                                      </p:cBhvr>
                                      <p:to>
                                        <p:strVal val="visible"/>
                                      </p:to>
                                    </p:set>
                                    <p:anim calcmode="lin" valueType="num">
                                      <p:cBhvr additive="base">
                                        <p:cTn id="23" dur="500" fill="hold"/>
                                        <p:tgtEl>
                                          <p:spTgt spid="9423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4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94233">
                                            <p:txEl>
                                              <p:pRg st="0" end="0"/>
                                            </p:txEl>
                                          </p:spTgt>
                                        </p:tgtEl>
                                        <p:attrNameLst>
                                          <p:attrName>style.visibility</p:attrName>
                                        </p:attrNameLst>
                                      </p:cBhvr>
                                      <p:to>
                                        <p:strVal val="visible"/>
                                      </p:to>
                                    </p:set>
                                    <p:anim calcmode="lin" valueType="num">
                                      <p:cBhvr additive="base">
                                        <p:cTn id="29" dur="500" fill="hold"/>
                                        <p:tgtEl>
                                          <p:spTgt spid="9423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423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4233">
                                            <p:txEl>
                                              <p:pRg st="1" end="1"/>
                                            </p:txEl>
                                          </p:spTgt>
                                        </p:tgtEl>
                                        <p:attrNameLst>
                                          <p:attrName>style.visibility</p:attrName>
                                        </p:attrNameLst>
                                      </p:cBhvr>
                                      <p:to>
                                        <p:strVal val="visible"/>
                                      </p:to>
                                    </p:set>
                                    <p:anim calcmode="lin" valueType="num">
                                      <p:cBhvr additive="base">
                                        <p:cTn id="33" dur="500" fill="hold"/>
                                        <p:tgtEl>
                                          <p:spTgt spid="9423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42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94234">
                                            <p:txEl>
                                              <p:pRg st="0" end="0"/>
                                            </p:txEl>
                                          </p:spTgt>
                                        </p:tgtEl>
                                        <p:attrNameLst>
                                          <p:attrName>style.visibility</p:attrName>
                                        </p:attrNameLst>
                                      </p:cBhvr>
                                      <p:to>
                                        <p:strVal val="visible"/>
                                      </p:to>
                                    </p:set>
                                    <p:anim calcmode="lin" valueType="num">
                                      <p:cBhvr additive="base">
                                        <p:cTn id="39" dur="500" fill="hold"/>
                                        <p:tgtEl>
                                          <p:spTgt spid="9423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423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4234">
                                            <p:txEl>
                                              <p:pRg st="1" end="1"/>
                                            </p:txEl>
                                          </p:spTgt>
                                        </p:tgtEl>
                                        <p:attrNameLst>
                                          <p:attrName>style.visibility</p:attrName>
                                        </p:attrNameLst>
                                      </p:cBhvr>
                                      <p:to>
                                        <p:strVal val="visible"/>
                                      </p:to>
                                    </p:set>
                                    <p:anim calcmode="lin" valueType="num">
                                      <p:cBhvr additive="base">
                                        <p:cTn id="43" dur="500" fill="hold"/>
                                        <p:tgtEl>
                                          <p:spTgt spid="9423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423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7" grpId="0"/>
      <p:bldP spid="942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atunnisteen paikkamerkki 5"/>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7" name="Kuva 6"/>
          <p:cNvPicPr>
            <a:picLocks noChangeAspect="1"/>
          </p:cNvPicPr>
          <p:nvPr/>
        </p:nvPicPr>
        <p:blipFill>
          <a:blip r:embed="rId2"/>
          <a:stretch>
            <a:fillRect/>
          </a:stretch>
        </p:blipFill>
        <p:spPr>
          <a:xfrm>
            <a:off x="0" y="203200"/>
            <a:ext cx="9144000" cy="6450339"/>
          </a:xfrm>
          <a:prstGeom prst="rect">
            <a:avLst/>
          </a:prstGeom>
        </p:spPr>
      </p:pic>
    </p:spTree>
    <p:extLst>
      <p:ext uri="{BB962C8B-B14F-4D97-AF65-F5344CB8AC3E}">
        <p14:creationId xmlns:p14="http://schemas.microsoft.com/office/powerpoint/2010/main" val="122072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179512" y="2924944"/>
            <a:ext cx="5544616" cy="1692771"/>
          </a:xfrm>
          <a:prstGeom prst="rect">
            <a:avLst/>
          </a:prstGeom>
        </p:spPr>
        <p:txBody>
          <a:bodyPr wrap="square">
            <a:spAutoFit/>
          </a:bodyPr>
          <a:lstStyle/>
          <a:p>
            <a:pPr marL="457200" indent="-457200">
              <a:buFontTx/>
              <a:buChar char="-"/>
            </a:pPr>
            <a:r>
              <a:rPr lang="fi-FI" sz="2800" b="1" dirty="0" smtClean="0">
                <a:solidFill>
                  <a:schemeClr val="accent6"/>
                </a:solidFill>
                <a:effectLst>
                  <a:outerShdw blurRad="38100" dist="38100" dir="2700000" algn="tl">
                    <a:srgbClr val="C0C0C0"/>
                  </a:outerShdw>
                </a:effectLst>
                <a:latin typeface="Arial" charset="0"/>
                <a:ea typeface="+mj-ea"/>
                <a:cs typeface="+mj-cs"/>
              </a:rPr>
              <a:t>innostavammaksi</a:t>
            </a:r>
            <a:r>
              <a:rPr lang="fi-FI" sz="2800" b="1" dirty="0" smtClean="0">
                <a:solidFill>
                  <a:schemeClr val="accent6"/>
                </a:solidFill>
                <a:effectLst>
                  <a:outerShdw blurRad="38100" dist="38100" dir="2700000" algn="tl">
                    <a:srgbClr val="C0C0C0"/>
                  </a:outerShdw>
                </a:effectLst>
                <a:latin typeface="Arial" charset="0"/>
                <a:ea typeface="+mj-ea"/>
                <a:cs typeface="+mj-cs"/>
              </a:rPr>
              <a:t>, merkityksellisemmäksi ja jopa itselle sopivammaksi</a:t>
            </a:r>
            <a:endParaRPr lang="fi-FI" sz="2800" b="1" dirty="0">
              <a:solidFill>
                <a:schemeClr val="accent6"/>
              </a:solidFill>
              <a:effectLst>
                <a:outerShdw blurRad="38100" dist="38100" dir="2700000" algn="tl">
                  <a:srgbClr val="C0C0C0"/>
                </a:outerShdw>
              </a:effectLst>
              <a:latin typeface="Arial" charset="0"/>
              <a:ea typeface="+mj-ea"/>
              <a:cs typeface="+mj-cs"/>
            </a:endParaRPr>
          </a:p>
          <a:p>
            <a:pPr marL="342900" indent="-342900">
              <a:buFontTx/>
              <a:buChar char="-"/>
            </a:pPr>
            <a:endParaRPr lang="fi-FI" sz="2000" b="1" dirty="0"/>
          </a:p>
        </p:txBody>
      </p:sp>
      <p:sp>
        <p:nvSpPr>
          <p:cNvPr id="4" name="Suorakulmio 3"/>
          <p:cNvSpPr/>
          <p:nvPr/>
        </p:nvSpPr>
        <p:spPr>
          <a:xfrm>
            <a:off x="539552" y="404664"/>
            <a:ext cx="4032448" cy="646331"/>
          </a:xfrm>
          <a:prstGeom prst="rect">
            <a:avLst/>
          </a:prstGeom>
        </p:spPr>
        <p:txBody>
          <a:bodyPr wrap="square">
            <a:spAutoFit/>
          </a:bodyPr>
          <a:lstStyle/>
          <a:p>
            <a:pPr lvl="0"/>
            <a:r>
              <a:rPr lang="fi-FI" sz="3600" b="1" dirty="0" smtClean="0">
                <a:solidFill>
                  <a:schemeClr val="accent1"/>
                </a:solidFill>
                <a:effectLst>
                  <a:outerShdw blurRad="38100" dist="38100" dir="2700000" algn="tl">
                    <a:srgbClr val="C0C0C0"/>
                  </a:outerShdw>
                </a:effectLst>
                <a:latin typeface="Arial" charset="0"/>
              </a:rPr>
              <a:t>1. </a:t>
            </a:r>
            <a:r>
              <a:rPr lang="fi-FI" sz="3600" b="1" dirty="0" err="1" smtClean="0">
                <a:solidFill>
                  <a:schemeClr val="accent1"/>
                </a:solidFill>
                <a:effectLst>
                  <a:outerShdw blurRad="38100" dist="38100" dir="2700000" algn="tl">
                    <a:srgbClr val="C0C0C0"/>
                  </a:outerShdw>
                </a:effectLst>
                <a:latin typeface="Arial" charset="0"/>
              </a:rPr>
              <a:t>Tuunaa</a:t>
            </a:r>
            <a:r>
              <a:rPr lang="fi-FI" sz="3600" b="1" dirty="0" smtClean="0">
                <a:solidFill>
                  <a:schemeClr val="accent1"/>
                </a:solidFill>
                <a:effectLst>
                  <a:outerShdw blurRad="38100" dist="38100" dir="2700000" algn="tl">
                    <a:srgbClr val="C0C0C0"/>
                  </a:outerShdw>
                </a:effectLst>
                <a:latin typeface="Arial" charset="0"/>
              </a:rPr>
              <a:t> työtä</a:t>
            </a:r>
            <a:endParaRPr lang="fi-FI" sz="3600" b="1" dirty="0">
              <a:solidFill>
                <a:schemeClr val="accent1"/>
              </a:solidFill>
              <a:effectLst>
                <a:outerShdw blurRad="38100" dist="38100" dir="2700000" algn="tl">
                  <a:srgbClr val="C0C0C0"/>
                </a:outerShdw>
              </a:effectLst>
              <a:latin typeface="Arial" charset="0"/>
            </a:endParaRPr>
          </a:p>
        </p:txBody>
      </p:sp>
      <p:sp>
        <p:nvSpPr>
          <p:cNvPr id="6" name="Alatunnisteen paikkamerkki 5"/>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7" name="Kuva 6" descr="Vatut 2016.JPG"/>
          <p:cNvPicPr>
            <a:picLocks noChangeAspect="1"/>
          </p:cNvPicPr>
          <p:nvPr/>
        </p:nvPicPr>
        <p:blipFill rotWithShape="1">
          <a:blip r:embed="rId2" cstate="print">
            <a:extLst>
              <a:ext uri="{28A0092B-C50C-407E-A947-70E740481C1C}">
                <a14:useLocalDpi xmlns:a14="http://schemas.microsoft.com/office/drawing/2010/main" val="0"/>
              </a:ext>
            </a:extLst>
          </a:blip>
          <a:srcRect l="11524" r="23045"/>
          <a:stretch/>
        </p:blipFill>
        <p:spPr>
          <a:xfrm>
            <a:off x="5749651" y="0"/>
            <a:ext cx="3365501" cy="6858000"/>
          </a:xfrm>
          <a:prstGeom prst="rect">
            <a:avLst/>
          </a:prstGeom>
        </p:spPr>
      </p:pic>
    </p:spTree>
    <p:extLst>
      <p:ext uri="{BB962C8B-B14F-4D97-AF65-F5344CB8AC3E}">
        <p14:creationId xmlns:p14="http://schemas.microsoft.com/office/powerpoint/2010/main" val="4237562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yöristetty suorakulmio 1"/>
          <p:cNvSpPr/>
          <p:nvPr/>
        </p:nvSpPr>
        <p:spPr>
          <a:xfrm>
            <a:off x="1043608" y="3212976"/>
            <a:ext cx="3744416" cy="9144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fi-FI"/>
          </a:p>
        </p:txBody>
      </p:sp>
      <p:sp>
        <p:nvSpPr>
          <p:cNvPr id="5" name="Tekstiruutu 4"/>
          <p:cNvSpPr txBox="1"/>
          <p:nvPr/>
        </p:nvSpPr>
        <p:spPr>
          <a:xfrm>
            <a:off x="5613756" y="1847078"/>
            <a:ext cx="3189306" cy="3970318"/>
          </a:xfrm>
          <a:prstGeom prst="rect">
            <a:avLst/>
          </a:prstGeom>
          <a:noFill/>
        </p:spPr>
        <p:txBody>
          <a:bodyPr wrap="square" rtlCol="0">
            <a:spAutoFit/>
          </a:bodyPr>
          <a:lstStyle/>
          <a:p>
            <a:r>
              <a:rPr lang="fi-FI" dirty="0" smtClean="0"/>
              <a:t>Aamulehti 24.1.2016</a:t>
            </a:r>
          </a:p>
          <a:p>
            <a:r>
              <a:rPr lang="fi-FI" dirty="0" smtClean="0"/>
              <a:t>Hoivakoti Tervaskanto</a:t>
            </a:r>
          </a:p>
          <a:p>
            <a:r>
              <a:rPr lang="fi-FI" dirty="0" smtClean="0"/>
              <a:t>Somero</a:t>
            </a:r>
          </a:p>
          <a:p>
            <a:endParaRPr lang="fi-FI" dirty="0"/>
          </a:p>
          <a:p>
            <a:r>
              <a:rPr lang="fi-FI" sz="2000" b="1" i="1" dirty="0" smtClean="0">
                <a:solidFill>
                  <a:schemeClr val="accent1"/>
                </a:solidFill>
              </a:rPr>
              <a:t>”Ensi vaiheessa piti avata henkilökunnan silmät. Ennen kuin muutos voi alkaa, pitää huomata ja tunnustaa, että omassa toiminnassa ja ajattelutavassa on korjaamisen varaa. Se on usein vaikeaa.”</a:t>
            </a:r>
          </a:p>
          <a:p>
            <a:r>
              <a:rPr lang="fi-FI" sz="2000" b="1" i="1" dirty="0" smtClean="0">
                <a:solidFill>
                  <a:schemeClr val="accent1"/>
                </a:solidFill>
              </a:rPr>
              <a:t>Professori Jaakko </a:t>
            </a:r>
            <a:r>
              <a:rPr lang="fi-FI" sz="2000" b="1" i="1" dirty="0" err="1" smtClean="0">
                <a:solidFill>
                  <a:schemeClr val="accent1"/>
                </a:solidFill>
              </a:rPr>
              <a:t>Valvanne</a:t>
            </a:r>
            <a:endParaRPr lang="fi-FI" sz="2000" b="1" i="1" dirty="0">
              <a:solidFill>
                <a:schemeClr val="accent1"/>
              </a:solidFill>
            </a:endParaRPr>
          </a:p>
        </p:txBody>
      </p:sp>
      <p:sp>
        <p:nvSpPr>
          <p:cNvPr id="6" name="Otsikko 5"/>
          <p:cNvSpPr>
            <a:spLocks noGrp="1"/>
          </p:cNvSpPr>
          <p:nvPr>
            <p:ph type="title"/>
          </p:nvPr>
        </p:nvSpPr>
        <p:spPr/>
        <p:txBody>
          <a:bodyPr>
            <a:normAutofit/>
          </a:bodyPr>
          <a:lstStyle/>
          <a:p>
            <a:r>
              <a:rPr lang="fi-FI" sz="2800" b="1" kern="1200" dirty="0">
                <a:solidFill>
                  <a:schemeClr val="accent1"/>
                </a:solidFill>
                <a:effectLst>
                  <a:outerShdw blurRad="38100" dist="38100" dir="2700000" algn="tl">
                    <a:srgbClr val="C0C0C0"/>
                  </a:outerShdw>
                </a:effectLst>
                <a:latin typeface="Arial" charset="0"/>
              </a:rPr>
              <a:t>Työtä uusin silmin – työiloa ja tehokkuutta</a:t>
            </a:r>
          </a:p>
        </p:txBody>
      </p:sp>
      <p:pic>
        <p:nvPicPr>
          <p:cNvPr id="4" name="Kuva 3" descr="Tervaskanto.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1560" y="1268760"/>
            <a:ext cx="4338705" cy="4704236"/>
          </a:xfrm>
          <a:prstGeom prst="rect">
            <a:avLst/>
          </a:prstGeom>
        </p:spPr>
      </p:pic>
    </p:spTree>
    <p:extLst>
      <p:ext uri="{BB962C8B-B14F-4D97-AF65-F5344CB8AC3E}">
        <p14:creationId xmlns:p14="http://schemas.microsoft.com/office/powerpoint/2010/main" val="39501826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4" name="Kuva 3"/>
          <p:cNvPicPr>
            <a:picLocks noChangeAspect="1"/>
          </p:cNvPicPr>
          <p:nvPr/>
        </p:nvPicPr>
        <p:blipFill>
          <a:blip r:embed="rId2"/>
          <a:stretch>
            <a:fillRect/>
          </a:stretch>
        </p:blipFill>
        <p:spPr>
          <a:xfrm>
            <a:off x="0" y="116632"/>
            <a:ext cx="9144000" cy="5822830"/>
          </a:xfrm>
          <a:prstGeom prst="rect">
            <a:avLst/>
          </a:prstGeom>
        </p:spPr>
      </p:pic>
    </p:spTree>
    <p:extLst>
      <p:ext uri="{BB962C8B-B14F-4D97-AF65-F5344CB8AC3E}">
        <p14:creationId xmlns:p14="http://schemas.microsoft.com/office/powerpoint/2010/main" val="1641871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4000" b="1" dirty="0" smtClean="0">
                <a:solidFill>
                  <a:schemeClr val="accent1"/>
                </a:solidFill>
                <a:effectLst>
                  <a:outerShdw blurRad="38100" dist="38100" dir="2700000" algn="tl">
                    <a:srgbClr val="DDDDDD"/>
                  </a:outerShdw>
                </a:effectLst>
                <a:latin typeface="Arial" charset="0"/>
                <a:cs typeface="+mj-cs"/>
              </a:rPr>
              <a:t>2. Hellitä hiukan</a:t>
            </a:r>
            <a:br>
              <a:rPr lang="fi-FI" sz="4000" b="1" dirty="0" smtClean="0">
                <a:solidFill>
                  <a:schemeClr val="accent1"/>
                </a:solidFill>
                <a:effectLst>
                  <a:outerShdw blurRad="38100" dist="38100" dir="2700000" algn="tl">
                    <a:srgbClr val="DDDDDD"/>
                  </a:outerShdw>
                </a:effectLst>
                <a:latin typeface="Arial" charset="0"/>
                <a:cs typeface="+mj-cs"/>
              </a:rPr>
            </a:br>
            <a:r>
              <a:rPr lang="fi-FI" sz="4000" b="1" dirty="0" smtClean="0">
                <a:solidFill>
                  <a:schemeClr val="accent1"/>
                </a:solidFill>
                <a:effectLst>
                  <a:outerShdw blurRad="38100" dist="38100" dir="2700000" algn="tl">
                    <a:srgbClr val="DDDDDD"/>
                  </a:outerShdw>
                </a:effectLst>
                <a:latin typeface="Arial" charset="0"/>
                <a:cs typeface="+mj-cs"/>
              </a:rPr>
              <a:t>-informaatioergonomia</a:t>
            </a:r>
            <a:endParaRPr lang="fi-FI" sz="4000" b="1" dirty="0">
              <a:solidFill>
                <a:schemeClr val="accent1"/>
              </a:solidFill>
              <a:effectLst>
                <a:outerShdw blurRad="38100" dist="38100" dir="2700000" algn="tl">
                  <a:srgbClr val="DDDDDD"/>
                </a:outerShdw>
              </a:effectLst>
              <a:latin typeface="Arial" charset="0"/>
              <a:cs typeface="+mj-cs"/>
            </a:endParaRPr>
          </a:p>
        </p:txBody>
      </p:sp>
      <p:sp>
        <p:nvSpPr>
          <p:cNvPr id="8" name="Sisällön paikkamerkki 7"/>
          <p:cNvSpPr>
            <a:spLocks noGrp="1"/>
          </p:cNvSpPr>
          <p:nvPr>
            <p:ph idx="1"/>
          </p:nvPr>
        </p:nvSpPr>
        <p:spPr>
          <a:xfrm>
            <a:off x="468313" y="1628775"/>
            <a:ext cx="7056015" cy="4530725"/>
          </a:xfrm>
        </p:spPr>
        <p:txBody>
          <a:bodyPr/>
          <a:lstStyle/>
          <a:p>
            <a:r>
              <a:rPr lang="fi-FI" sz="2400" dirty="0" smtClean="0">
                <a:latin typeface="Arial" charset="0"/>
              </a:rPr>
              <a:t>Liiallinen tiedollinen kuormitus, keskeytykset, monenlaiset työkalut, </a:t>
            </a:r>
            <a:r>
              <a:rPr lang="fi-FI" sz="2400" dirty="0" err="1" smtClean="0">
                <a:latin typeface="Arial" charset="0"/>
              </a:rPr>
              <a:t>monitehtäväisyys</a:t>
            </a:r>
            <a:r>
              <a:rPr lang="fi-FI" sz="2400" dirty="0" smtClean="0">
                <a:latin typeface="Arial" charset="0"/>
              </a:rPr>
              <a:t> saattavat johtaa älyllisten resurssien hajautumiseen, hallinnan tunteen menetykseen ja tehottomuuteen. Ylikierroksilla käyvä ei malta rauhoittua – syntyy </a:t>
            </a:r>
            <a:r>
              <a:rPr lang="fi-FI" sz="2400" b="1" dirty="0" smtClean="0">
                <a:latin typeface="Arial" charset="0"/>
              </a:rPr>
              <a:t>teknostressiä.</a:t>
            </a:r>
          </a:p>
          <a:p>
            <a:r>
              <a:rPr lang="fi-FI" sz="2400" dirty="0" smtClean="0">
                <a:latin typeface="Arial" charset="0"/>
              </a:rPr>
              <a:t>Tilannetta voidaan korjata tsekkaamalla omat käytännöt ja luomalla </a:t>
            </a:r>
            <a:r>
              <a:rPr lang="fi-FI" sz="2400" b="1" dirty="0" smtClean="0">
                <a:latin typeface="Arial" charset="0"/>
              </a:rPr>
              <a:t>yhteiset pelisäännöt </a:t>
            </a:r>
            <a:r>
              <a:rPr lang="fi-FI" sz="2400" dirty="0" smtClean="0">
                <a:latin typeface="Arial" charset="0"/>
              </a:rPr>
              <a:t>tietotulvan, ohjelmistojen ja mm. sähköpostin + </a:t>
            </a:r>
            <a:r>
              <a:rPr lang="fi-FI" sz="2400" dirty="0" err="1" smtClean="0">
                <a:latin typeface="Arial" charset="0"/>
              </a:rPr>
              <a:t>somen</a:t>
            </a:r>
            <a:r>
              <a:rPr lang="fi-FI" sz="2400" dirty="0" smtClean="0">
                <a:latin typeface="Arial" charset="0"/>
              </a:rPr>
              <a:t> hallintaan</a:t>
            </a:r>
            <a:endParaRPr lang="fi-FI" sz="2400" dirty="0"/>
          </a:p>
        </p:txBody>
      </p:sp>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sp>
        <p:nvSpPr>
          <p:cNvPr id="4" name="Dian numeron paikkamerkki 3"/>
          <p:cNvSpPr>
            <a:spLocks noGrp="1"/>
          </p:cNvSpPr>
          <p:nvPr>
            <p:ph type="sldNum" sz="quarter" idx="12"/>
          </p:nvPr>
        </p:nvSpPr>
        <p:spPr/>
        <p:txBody>
          <a:bodyPr/>
          <a:lstStyle/>
          <a:p>
            <a:pPr>
              <a:defRPr/>
            </a:pPr>
            <a:fld id="{09BED612-5522-7846-ADCB-2C42D56E2CD4}" type="slidenum">
              <a:rPr lang="en-US" smtClean="0"/>
              <a:pPr>
                <a:defRPr/>
              </a:pPr>
              <a:t>15</a:t>
            </a:fld>
            <a:endParaRPr lang="en-US"/>
          </a:p>
        </p:txBody>
      </p:sp>
      <p:pic>
        <p:nvPicPr>
          <p:cNvPr id="5" name="Kuv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35201" y="188640"/>
            <a:ext cx="2308799" cy="2470493"/>
          </a:xfrm>
          <a:prstGeom prst="rect">
            <a:avLst/>
          </a:prstGeom>
        </p:spPr>
      </p:pic>
      <p:sp>
        <p:nvSpPr>
          <p:cNvPr id="7" name="Tekstiruutu 6"/>
          <p:cNvSpPr txBox="1"/>
          <p:nvPr/>
        </p:nvSpPr>
        <p:spPr>
          <a:xfrm>
            <a:off x="7015088" y="2060848"/>
            <a:ext cx="2160240" cy="646331"/>
          </a:xfrm>
          <a:prstGeom prst="rect">
            <a:avLst/>
          </a:prstGeom>
          <a:noFill/>
        </p:spPr>
        <p:txBody>
          <a:bodyPr wrap="square" rtlCol="0">
            <a:spAutoFit/>
          </a:bodyPr>
          <a:lstStyle/>
          <a:p>
            <a:r>
              <a:rPr lang="fi-FI" dirty="0" smtClean="0">
                <a:solidFill>
                  <a:schemeClr val="bg1"/>
                </a:solidFill>
              </a:rPr>
              <a:t>Kuva Mikko Manka Höyrylaiva Punkaharju </a:t>
            </a:r>
            <a:endParaRPr lang="fi-FI" dirty="0">
              <a:solidFill>
                <a:schemeClr val="bg1"/>
              </a:solidFill>
            </a:endParaRPr>
          </a:p>
        </p:txBody>
      </p:sp>
      <p:sp>
        <p:nvSpPr>
          <p:cNvPr id="9" name="Suorakulmio 8"/>
          <p:cNvSpPr/>
          <p:nvPr/>
        </p:nvSpPr>
        <p:spPr>
          <a:xfrm>
            <a:off x="899592" y="5517232"/>
            <a:ext cx="7992888" cy="646331"/>
          </a:xfrm>
          <a:prstGeom prst="rect">
            <a:avLst/>
          </a:prstGeom>
        </p:spPr>
        <p:txBody>
          <a:bodyPr wrap="square">
            <a:spAutoFit/>
          </a:bodyPr>
          <a:lstStyle/>
          <a:p>
            <a:r>
              <a:rPr lang="fi-FI" dirty="0">
                <a:latin typeface="Arial" charset="0"/>
                <a:hlinkClick r:id="rId3"/>
              </a:rPr>
              <a:t>http://www.uta.fi/jkk/synergos/tyohyvinvointi/tyonilo/TIJ2016_Teknostressist%C3%A4%20informaatioergonomiaan_karsittu.pdf</a:t>
            </a:r>
            <a:endParaRPr lang="fi-FI" dirty="0">
              <a:latin typeface="Arial" charset="0"/>
            </a:endParaRPr>
          </a:p>
        </p:txBody>
      </p:sp>
    </p:spTree>
    <p:extLst>
      <p:ext uri="{BB962C8B-B14F-4D97-AF65-F5344CB8AC3E}">
        <p14:creationId xmlns:p14="http://schemas.microsoft.com/office/powerpoint/2010/main" val="40153307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b="1" dirty="0" smtClean="0">
                <a:solidFill>
                  <a:schemeClr val="accent1"/>
                </a:solidFill>
                <a:effectLst>
                  <a:outerShdw blurRad="38100" dist="38100" dir="2700000" algn="tl">
                    <a:srgbClr val="DDDDDD"/>
                  </a:outerShdw>
                </a:effectLst>
                <a:latin typeface="Arial" charset="0"/>
              </a:rPr>
              <a:t>3. Esimies </a:t>
            </a:r>
            <a:r>
              <a:rPr lang="fi-FI" sz="3600" b="1" dirty="0" err="1" smtClean="0">
                <a:solidFill>
                  <a:schemeClr val="accent1"/>
                </a:solidFill>
                <a:effectLst>
                  <a:outerShdw blurRad="38100" dist="38100" dir="2700000" algn="tl">
                    <a:srgbClr val="DDDDDD"/>
                  </a:outerShdw>
                </a:effectLst>
                <a:latin typeface="Arial" charset="0"/>
              </a:rPr>
              <a:t>-johda</a:t>
            </a:r>
            <a:r>
              <a:rPr lang="fi-FI" sz="3600" b="1" dirty="0" smtClean="0">
                <a:solidFill>
                  <a:schemeClr val="accent1"/>
                </a:solidFill>
                <a:effectLst>
                  <a:outerShdw blurRad="38100" dist="38100" dir="2700000" algn="tl">
                    <a:srgbClr val="DDDDDD"/>
                  </a:outerShdw>
                </a:effectLst>
                <a:latin typeface="Arial" charset="0"/>
              </a:rPr>
              <a:t> modernisti</a:t>
            </a:r>
            <a:endParaRPr lang="fi-FI" sz="3600" b="1" dirty="0">
              <a:solidFill>
                <a:schemeClr val="accent1"/>
              </a:solidFill>
              <a:effectLst>
                <a:outerShdw blurRad="38100" dist="38100" dir="2700000" algn="tl">
                  <a:srgbClr val="DDDDDD"/>
                </a:outerShdw>
              </a:effectLst>
              <a:latin typeface="Arial" charset="0"/>
            </a:endParaRPr>
          </a:p>
        </p:txBody>
      </p:sp>
      <p:sp>
        <p:nvSpPr>
          <p:cNvPr id="3" name="Sisällön paikkamerkki 2"/>
          <p:cNvSpPr>
            <a:spLocks noGrp="1"/>
          </p:cNvSpPr>
          <p:nvPr>
            <p:ph idx="1"/>
          </p:nvPr>
        </p:nvSpPr>
        <p:spPr>
          <a:xfrm>
            <a:off x="611560" y="1628800"/>
            <a:ext cx="7772400" cy="4114800"/>
          </a:xfrm>
        </p:spPr>
        <p:txBody>
          <a:bodyPr/>
          <a:lstStyle/>
          <a:p>
            <a:r>
              <a:rPr lang="fi-FI" sz="2800" dirty="0"/>
              <a:t>r</a:t>
            </a:r>
            <a:r>
              <a:rPr lang="fi-FI" sz="2800" dirty="0" smtClean="0"/>
              <a:t>eilu työn organisointi</a:t>
            </a:r>
            <a:endParaRPr lang="fi-FI" sz="2800" dirty="0"/>
          </a:p>
          <a:p>
            <a:r>
              <a:rPr lang="fi-FI" sz="2800" dirty="0"/>
              <a:t>e</a:t>
            </a:r>
            <a:r>
              <a:rPr lang="fi-FI" sz="2800" dirty="0" smtClean="0"/>
              <a:t>simerkillisyys </a:t>
            </a:r>
            <a:r>
              <a:rPr lang="fi-FI" sz="2800" dirty="0"/>
              <a:t>ja luotettavuus. </a:t>
            </a:r>
            <a:endParaRPr lang="fi-FI" sz="2800" dirty="0" smtClean="0"/>
          </a:p>
          <a:p>
            <a:r>
              <a:rPr lang="fi-FI" sz="2800" dirty="0"/>
              <a:t>p</a:t>
            </a:r>
            <a:r>
              <a:rPr lang="fi-FI" sz="2800" dirty="0" smtClean="0"/>
              <a:t>sykologinen </a:t>
            </a:r>
            <a:r>
              <a:rPr lang="fi-FI" sz="2800" dirty="0"/>
              <a:t>ja emotionaalinen </a:t>
            </a:r>
            <a:r>
              <a:rPr lang="fi-FI" sz="2800" dirty="0" smtClean="0"/>
              <a:t>läsnäolo ja työntekijöistä huolehtiminen</a:t>
            </a:r>
          </a:p>
          <a:p>
            <a:r>
              <a:rPr lang="fi-FI" sz="2800" dirty="0"/>
              <a:t>v</a:t>
            </a:r>
            <a:r>
              <a:rPr lang="fi-FI" sz="2800" dirty="0" smtClean="0"/>
              <a:t>altuuttaminen </a:t>
            </a:r>
            <a:r>
              <a:rPr lang="fi-FI" sz="2800" dirty="0"/>
              <a:t>sekä innostaminen </a:t>
            </a:r>
            <a:endParaRPr lang="fi-FI" sz="2800" dirty="0" smtClean="0"/>
          </a:p>
          <a:p>
            <a:r>
              <a:rPr lang="fi-FI" sz="2800" dirty="0"/>
              <a:t>o</a:t>
            </a:r>
            <a:r>
              <a:rPr lang="fi-FI" sz="2800" dirty="0" smtClean="0"/>
              <a:t>ptimismin </a:t>
            </a:r>
            <a:r>
              <a:rPr lang="fi-FI" sz="2800" dirty="0"/>
              <a:t>johtaminen. </a:t>
            </a:r>
            <a:endParaRPr lang="fi-FI" sz="2800" dirty="0" smtClean="0"/>
          </a:p>
          <a:p>
            <a:r>
              <a:rPr lang="fi-FI" sz="2800" dirty="0"/>
              <a:t>e</a:t>
            </a:r>
            <a:r>
              <a:rPr lang="fi-FI" sz="2800" dirty="0" smtClean="0"/>
              <a:t>simiehen työkalupakki ja fiiliskysymykset:</a:t>
            </a:r>
          </a:p>
          <a:p>
            <a:r>
              <a:rPr lang="fi-FI" sz="2800" dirty="0" smtClean="0">
                <a:hlinkClick r:id="rId2"/>
              </a:rPr>
              <a:t>http</a:t>
            </a:r>
            <a:r>
              <a:rPr lang="fi-FI" sz="2800" dirty="0">
                <a:hlinkClick r:id="rId2"/>
              </a:rPr>
              <a:t>://www.uta.fi/jkk/synergos/tyohyvinvointi/posetiivi/</a:t>
            </a:r>
            <a:r>
              <a:rPr lang="fi-FI" sz="2800" dirty="0" smtClean="0">
                <a:hlinkClick r:id="rId2"/>
              </a:rPr>
              <a:t>etusivu.html</a:t>
            </a:r>
            <a:endParaRPr lang="fi-FI" sz="2800" dirty="0" smtClean="0"/>
          </a:p>
          <a:p>
            <a:endParaRPr lang="fi-FI" sz="2800" dirty="0"/>
          </a:p>
          <a:p>
            <a:endParaRPr lang="fi-FI" sz="2400" dirty="0"/>
          </a:p>
        </p:txBody>
      </p:sp>
      <p:sp>
        <p:nvSpPr>
          <p:cNvPr id="4" name="Alatunnisteen paikkamerkki 3"/>
          <p:cNvSpPr>
            <a:spLocks noGrp="1"/>
          </p:cNvSpPr>
          <p:nvPr>
            <p:ph type="ftr" sz="quarter" idx="11"/>
          </p:nvPr>
        </p:nvSpPr>
        <p:spPr/>
        <p:txBody>
          <a:bodyPr/>
          <a:lstStyle/>
          <a:p>
            <a:pPr>
              <a:defRPr/>
            </a:pPr>
            <a:r>
              <a:rPr lang="en-US" smtClean="0"/>
              <a:t>Dosentti Marja-Liisa Manka, Tampereen yliopisto</a:t>
            </a:r>
            <a:endParaRPr lang="en-US"/>
          </a:p>
        </p:txBody>
      </p:sp>
    </p:spTree>
    <p:extLst>
      <p:ext uri="{BB962C8B-B14F-4D97-AF65-F5344CB8AC3E}">
        <p14:creationId xmlns:p14="http://schemas.microsoft.com/office/powerpoint/2010/main" val="5415978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11"/>
          </p:nvPr>
        </p:nvSpPr>
        <p:spPr>
          <a:xfrm>
            <a:off x="1835696" y="6165304"/>
            <a:ext cx="4608512" cy="457200"/>
          </a:xfrm>
        </p:spPr>
        <p:txBody>
          <a:bodyPr/>
          <a:lstStyle/>
          <a:p>
            <a:pPr>
              <a:defRPr/>
            </a:pPr>
            <a:r>
              <a:rPr lang="en-US" smtClean="0"/>
              <a:t>Dosentti Marja-Liisa Manka, Tampereen yliopisto</a:t>
            </a:r>
            <a:endParaRPr lang="en-US"/>
          </a:p>
        </p:txBody>
      </p:sp>
      <p:sp>
        <p:nvSpPr>
          <p:cNvPr id="56323" name="Rectangle 3"/>
          <p:cNvSpPr>
            <a:spLocks noGrp="1" noChangeArrowheads="1"/>
          </p:cNvSpPr>
          <p:nvPr>
            <p:ph type="title"/>
          </p:nvPr>
        </p:nvSpPr>
        <p:spPr>
          <a:xfrm>
            <a:off x="457200" y="274638"/>
            <a:ext cx="8229600" cy="6463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spcBef>
                <a:spcPct val="50000"/>
              </a:spcBef>
              <a:defRPr/>
            </a:pPr>
            <a:r>
              <a:rPr lang="fi-FI" sz="3600" b="1" dirty="0" smtClean="0">
                <a:solidFill>
                  <a:schemeClr val="accent1"/>
                </a:solidFill>
                <a:effectLst>
                  <a:outerShdw blurRad="38100" dist="38100" dir="2700000" algn="tl">
                    <a:srgbClr val="DDDDDD"/>
                  </a:outerShdw>
                </a:effectLst>
                <a:latin typeface="Arial" charset="0"/>
              </a:rPr>
              <a:t>Alaistaidoista työyhteisötaitoihin</a:t>
            </a:r>
            <a:endParaRPr lang="fi-FI" sz="3600" b="1" dirty="0">
              <a:solidFill>
                <a:schemeClr val="accent1"/>
              </a:solidFill>
              <a:effectLst>
                <a:outerShdw blurRad="38100" dist="38100" dir="2700000" algn="tl">
                  <a:srgbClr val="DDDDDD"/>
                </a:outerShdw>
              </a:effectLst>
              <a:latin typeface="Arial" charset="0"/>
            </a:endParaRPr>
          </a:p>
        </p:txBody>
      </p:sp>
      <p:sp>
        <p:nvSpPr>
          <p:cNvPr id="2" name="Rectangle 4"/>
          <p:cNvSpPr>
            <a:spLocks noGrp="1" noChangeArrowheads="1"/>
          </p:cNvSpPr>
          <p:nvPr>
            <p:ph type="body" idx="1"/>
          </p:nvPr>
        </p:nvSpPr>
        <p:spPr/>
        <p:txBody>
          <a:bodyPr/>
          <a:lstStyle/>
          <a:p>
            <a:endParaRPr lang="fi-FI">
              <a:latin typeface="Arial" charset="0"/>
            </a:endParaRPr>
          </a:p>
          <a:p>
            <a:pPr>
              <a:buFont typeface="Wingdings" charset="0"/>
              <a:buNone/>
            </a:pPr>
            <a:endParaRPr lang="fi-FI">
              <a:latin typeface="Arial" charset="0"/>
            </a:endParaRPr>
          </a:p>
        </p:txBody>
      </p:sp>
      <p:sp>
        <p:nvSpPr>
          <p:cNvPr id="56326" name="Text Box 6"/>
          <p:cNvSpPr txBox="1">
            <a:spLocks noChangeArrowheads="1"/>
          </p:cNvSpPr>
          <p:nvPr/>
        </p:nvSpPr>
        <p:spPr bwMode="auto">
          <a:xfrm>
            <a:off x="323850" y="6381750"/>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fi-FI">
              <a:solidFill>
                <a:schemeClr val="bg1"/>
              </a:solidFill>
            </a:endParaRPr>
          </a:p>
        </p:txBody>
      </p:sp>
      <p:sp>
        <p:nvSpPr>
          <p:cNvPr id="56327" name="Rectangle 7"/>
          <p:cNvSpPr>
            <a:spLocks noChangeArrowheads="1"/>
          </p:cNvSpPr>
          <p:nvPr/>
        </p:nvSpPr>
        <p:spPr bwMode="auto">
          <a:xfrm>
            <a:off x="250825" y="1889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0" hangingPunct="0">
              <a:defRPr/>
            </a:pPr>
            <a:endParaRPr lang="fi-FI" sz="4200" b="1"/>
          </a:p>
        </p:txBody>
      </p:sp>
      <p:sp>
        <p:nvSpPr>
          <p:cNvPr id="56328" name="Text Box 8"/>
          <p:cNvSpPr txBox="1">
            <a:spLocks noChangeArrowheads="1"/>
          </p:cNvSpPr>
          <p:nvPr/>
        </p:nvSpPr>
        <p:spPr bwMode="auto">
          <a:xfrm>
            <a:off x="539552" y="1124744"/>
            <a:ext cx="4320282" cy="452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Arial" charset="0"/>
                <a:ea typeface="ＭＳ Ｐゴシック" charset="0"/>
              </a:defRPr>
            </a:lvl1pPr>
            <a:lvl2pPr marL="800100" indent="-342900" eaLnBrk="0" hangingPunct="0">
              <a:defRPr>
                <a:solidFill>
                  <a:schemeClr val="tx1"/>
                </a:solidFill>
                <a:latin typeface="Arial" charset="0"/>
                <a:ea typeface="ＭＳ Ｐゴシック" charset="0"/>
              </a:defRPr>
            </a:lvl2pPr>
            <a:lvl3pPr marL="1257300" indent="-342900" eaLnBrk="0" hangingPunct="0">
              <a:defRPr>
                <a:solidFill>
                  <a:schemeClr val="tx1"/>
                </a:solidFill>
                <a:latin typeface="Arial" charset="0"/>
                <a:ea typeface="ＭＳ Ｐゴシック" charset="0"/>
              </a:defRPr>
            </a:lvl3pPr>
            <a:lvl4pPr marL="1714500" indent="-342900" eaLnBrk="0" hangingPunct="0">
              <a:defRPr>
                <a:solidFill>
                  <a:schemeClr val="tx1"/>
                </a:solidFill>
                <a:latin typeface="Arial" charset="0"/>
                <a:ea typeface="ＭＳ Ｐゴシック" charset="0"/>
              </a:defRPr>
            </a:lvl4pPr>
            <a:lvl5pPr marL="2171700" indent="-342900" eaLnBrk="0" hangingPunct="0">
              <a:defRPr>
                <a:solidFill>
                  <a:schemeClr val="tx1"/>
                </a:solidFill>
                <a:latin typeface="Arial" charset="0"/>
                <a:ea typeface="ＭＳ Ｐゴシック" charset="0"/>
              </a:defRPr>
            </a:lvl5pPr>
            <a:lvl6pPr marL="2628900" indent="-342900" eaLnBrk="0" fontAlgn="base" hangingPunct="0">
              <a:spcBef>
                <a:spcPct val="0"/>
              </a:spcBef>
              <a:spcAft>
                <a:spcPct val="0"/>
              </a:spcAft>
              <a:defRPr>
                <a:solidFill>
                  <a:schemeClr val="tx1"/>
                </a:solidFill>
                <a:latin typeface="Arial" charset="0"/>
                <a:ea typeface="ＭＳ Ｐゴシック" charset="0"/>
              </a:defRPr>
            </a:lvl6pPr>
            <a:lvl7pPr marL="3086100" indent="-342900" eaLnBrk="0" fontAlgn="base" hangingPunct="0">
              <a:spcBef>
                <a:spcPct val="0"/>
              </a:spcBef>
              <a:spcAft>
                <a:spcPct val="0"/>
              </a:spcAft>
              <a:defRPr>
                <a:solidFill>
                  <a:schemeClr val="tx1"/>
                </a:solidFill>
                <a:latin typeface="Arial" charset="0"/>
                <a:ea typeface="ＭＳ Ｐゴシック" charset="0"/>
              </a:defRPr>
            </a:lvl7pPr>
            <a:lvl8pPr marL="3543300" indent="-342900" eaLnBrk="0" fontAlgn="base" hangingPunct="0">
              <a:spcBef>
                <a:spcPct val="0"/>
              </a:spcBef>
              <a:spcAft>
                <a:spcPct val="0"/>
              </a:spcAft>
              <a:defRPr>
                <a:solidFill>
                  <a:schemeClr val="tx1"/>
                </a:solidFill>
                <a:latin typeface="Arial" charset="0"/>
                <a:ea typeface="ＭＳ Ｐゴシック" charset="0"/>
              </a:defRPr>
            </a:lvl8pPr>
            <a:lvl9pPr marL="4000500" indent="-3429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Clr>
                <a:schemeClr val="accent1"/>
              </a:buClr>
              <a:buFont typeface="Wingdings" charset="0"/>
              <a:buChar char="n"/>
              <a:defRPr/>
            </a:pPr>
            <a:r>
              <a:rPr lang="fi-FI" smtClean="0"/>
              <a:t>reiluus </a:t>
            </a:r>
            <a:r>
              <a:rPr lang="fi-FI" dirty="0"/>
              <a:t>ja kohteliaisuus, </a:t>
            </a:r>
            <a:r>
              <a:rPr lang="fi-FI" dirty="0" smtClean="0"/>
              <a:t>tervehtiminen, hyvät tavat</a:t>
            </a:r>
            <a:endParaRPr lang="fi-FI" dirty="0"/>
          </a:p>
          <a:p>
            <a:pPr>
              <a:spcBef>
                <a:spcPct val="20000"/>
              </a:spcBef>
              <a:buClr>
                <a:schemeClr val="accent1"/>
              </a:buClr>
              <a:buFont typeface="Wingdings" charset="0"/>
              <a:buChar char="n"/>
              <a:defRPr/>
            </a:pPr>
            <a:r>
              <a:rPr lang="fi-FI" dirty="0"/>
              <a:t>aktiivinen auttaminen, kiinnostuminen toisen työstä</a:t>
            </a:r>
          </a:p>
          <a:p>
            <a:pPr>
              <a:spcBef>
                <a:spcPct val="20000"/>
              </a:spcBef>
              <a:buClr>
                <a:schemeClr val="accent1"/>
              </a:buClr>
              <a:buFont typeface="Wingdings" charset="0"/>
              <a:buChar char="n"/>
              <a:defRPr/>
            </a:pPr>
            <a:r>
              <a:rPr lang="fi-FI" dirty="0"/>
              <a:t>työpaikan viihtyvyydestä ja resurssien järkevästä käytöstä huolehtiminen</a:t>
            </a:r>
          </a:p>
          <a:p>
            <a:pPr>
              <a:spcBef>
                <a:spcPct val="20000"/>
              </a:spcBef>
              <a:buClr>
                <a:schemeClr val="accent1"/>
              </a:buClr>
              <a:buFont typeface="Wingdings" charset="0"/>
              <a:buChar char="n"/>
              <a:defRPr/>
            </a:pPr>
            <a:r>
              <a:rPr lang="fi-FI" dirty="0"/>
              <a:t>yhteistyö työkavereiden ja esimiesten kanssa: kysytään, jos ei tiedetä ja pyydetään palautetta, jos se on unohtunut. </a:t>
            </a:r>
            <a:r>
              <a:rPr lang="fi-FI" dirty="0" smtClean="0">
                <a:solidFill>
                  <a:schemeClr val="accent1"/>
                </a:solidFill>
              </a:rPr>
              <a:t>#</a:t>
            </a:r>
            <a:r>
              <a:rPr lang="fi-FI" dirty="0" err="1" smtClean="0">
                <a:solidFill>
                  <a:schemeClr val="accent1"/>
                </a:solidFill>
              </a:rPr>
              <a:t>puutunpeliin</a:t>
            </a:r>
            <a:endParaRPr lang="fi-FI" dirty="0">
              <a:solidFill>
                <a:schemeClr val="accent1"/>
              </a:solidFill>
            </a:endParaRPr>
          </a:p>
          <a:p>
            <a:pPr>
              <a:spcBef>
                <a:spcPct val="20000"/>
              </a:spcBef>
              <a:buClr>
                <a:schemeClr val="accent1"/>
              </a:buClr>
              <a:buFont typeface="Wingdings" charset="0"/>
              <a:buChar char="n"/>
              <a:defRPr/>
            </a:pPr>
            <a:r>
              <a:rPr lang="fi-FI" dirty="0"/>
              <a:t>mielipiteen ilmaisu asioiden eteenpäin viemiseksi</a:t>
            </a:r>
          </a:p>
          <a:p>
            <a:pPr>
              <a:spcBef>
                <a:spcPct val="20000"/>
              </a:spcBef>
              <a:buClr>
                <a:schemeClr val="accent1"/>
              </a:buClr>
              <a:buFont typeface="Wingdings" charset="0"/>
              <a:buChar char="n"/>
              <a:defRPr/>
            </a:pPr>
            <a:r>
              <a:rPr lang="fi-FI" dirty="0"/>
              <a:t>aktiivinen osallistuminen työpaikan kehittämistyöhön</a:t>
            </a:r>
          </a:p>
        </p:txBody>
      </p:sp>
      <p:sp>
        <p:nvSpPr>
          <p:cNvPr id="56329" name="Text Box 9"/>
          <p:cNvSpPr txBox="1">
            <a:spLocks noChangeArrowheads="1"/>
          </p:cNvSpPr>
          <p:nvPr/>
        </p:nvSpPr>
        <p:spPr bwMode="auto">
          <a:xfrm>
            <a:off x="0" y="6165304"/>
            <a:ext cx="741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fi-FI" dirty="0"/>
              <a:t>Baron 1998, Keskinen 2005, Manka 2007</a:t>
            </a:r>
          </a:p>
        </p:txBody>
      </p:sp>
      <p:sp>
        <p:nvSpPr>
          <p:cNvPr id="3" name="Dian numeron paikkamerkki 2"/>
          <p:cNvSpPr>
            <a:spLocks noGrp="1"/>
          </p:cNvSpPr>
          <p:nvPr>
            <p:ph type="sldNum" sz="quarter" idx="12"/>
          </p:nvPr>
        </p:nvSpPr>
        <p:spPr/>
        <p:txBody>
          <a:bodyPr/>
          <a:lstStyle/>
          <a:p>
            <a:pPr>
              <a:defRPr/>
            </a:pPr>
            <a:fld id="{54F97E9E-6D29-9244-8674-9492E302782A}" type="slidenum">
              <a:rPr lang="en-US" smtClean="0"/>
              <a:pPr>
                <a:defRPr/>
              </a:pPr>
              <a:t>17</a:t>
            </a:fld>
            <a:endParaRPr lang="en-US"/>
          </a:p>
        </p:txBody>
      </p:sp>
      <p:pic>
        <p:nvPicPr>
          <p:cNvPr id="4" name="Kuva 3"/>
          <p:cNvPicPr>
            <a:picLocks noChangeAspect="1"/>
          </p:cNvPicPr>
          <p:nvPr/>
        </p:nvPicPr>
        <p:blipFill>
          <a:blip r:embed="rId2"/>
          <a:stretch>
            <a:fillRect/>
          </a:stretch>
        </p:blipFill>
        <p:spPr>
          <a:xfrm>
            <a:off x="5436096" y="908720"/>
            <a:ext cx="3479800" cy="5486400"/>
          </a:xfrm>
          <a:prstGeom prst="rect">
            <a:avLst/>
          </a:prstGeom>
        </p:spPr>
      </p:pic>
    </p:spTree>
    <p:extLst>
      <p:ext uri="{BB962C8B-B14F-4D97-AF65-F5344CB8AC3E}">
        <p14:creationId xmlns:p14="http://schemas.microsoft.com/office/powerpoint/2010/main" val="27609303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Herneet nenästä TTT.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93466" y="0"/>
            <a:ext cx="2150533" cy="6858000"/>
          </a:xfrm>
          <a:prstGeom prst="rect">
            <a:avLst/>
          </a:prstGeom>
        </p:spPr>
      </p:pic>
      <p:sp>
        <p:nvSpPr>
          <p:cNvPr id="2" name="Otsikko 1"/>
          <p:cNvSpPr>
            <a:spLocks noGrp="1"/>
          </p:cNvSpPr>
          <p:nvPr>
            <p:ph type="title"/>
          </p:nvPr>
        </p:nvSpPr>
        <p:spPr/>
        <p:txBody>
          <a:bodyPr/>
          <a:lstStyle/>
          <a:p>
            <a:r>
              <a:rPr lang="fi-FI" sz="3600" b="1" dirty="0">
                <a:solidFill>
                  <a:schemeClr val="accent1"/>
                </a:solidFill>
                <a:effectLst>
                  <a:outerShdw blurRad="38100" dist="38100" dir="2700000" algn="tl">
                    <a:srgbClr val="DDDDDD"/>
                  </a:outerShdw>
                </a:effectLst>
                <a:latin typeface="Arial" charset="0"/>
                <a:cs typeface="+mj-cs"/>
              </a:rPr>
              <a:t>4</a:t>
            </a:r>
            <a:r>
              <a:rPr lang="fi-FI" sz="3600" b="1" dirty="0" smtClean="0">
                <a:solidFill>
                  <a:schemeClr val="accent1"/>
                </a:solidFill>
                <a:effectLst>
                  <a:outerShdw blurRad="38100" dist="38100" dir="2700000" algn="tl">
                    <a:srgbClr val="DDDDDD"/>
                  </a:outerShdw>
                </a:effectLst>
                <a:latin typeface="Arial" charset="0"/>
                <a:cs typeface="+mj-cs"/>
              </a:rPr>
              <a:t>. </a:t>
            </a:r>
            <a:r>
              <a:rPr lang="fi-FI" sz="4000" b="1" dirty="0" smtClean="0">
                <a:solidFill>
                  <a:schemeClr val="accent1"/>
                </a:solidFill>
                <a:effectLst>
                  <a:outerShdw blurRad="38100" dist="38100" dir="2700000" algn="tl">
                    <a:srgbClr val="DDDDDD"/>
                  </a:outerShdw>
                </a:effectLst>
                <a:latin typeface="Arial" charset="0"/>
                <a:cs typeface="+mj-cs"/>
              </a:rPr>
              <a:t>Vahvista </a:t>
            </a:r>
            <a:r>
              <a:rPr lang="fi-FI" sz="4000" b="1" dirty="0">
                <a:solidFill>
                  <a:schemeClr val="accent1"/>
                </a:solidFill>
                <a:effectLst>
                  <a:outerShdw blurRad="38100" dist="38100" dir="2700000" algn="tl">
                    <a:srgbClr val="DDDDDD"/>
                  </a:outerShdw>
                </a:effectLst>
                <a:latin typeface="Arial" charset="0"/>
                <a:cs typeface="+mj-cs"/>
              </a:rPr>
              <a:t>yhteishenkeä</a:t>
            </a:r>
          </a:p>
        </p:txBody>
      </p:sp>
      <p:sp>
        <p:nvSpPr>
          <p:cNvPr id="3" name="Sisällön paikkamerkki 2"/>
          <p:cNvSpPr>
            <a:spLocks noGrp="1"/>
          </p:cNvSpPr>
          <p:nvPr>
            <p:ph idx="1"/>
          </p:nvPr>
        </p:nvSpPr>
        <p:spPr>
          <a:xfrm>
            <a:off x="467544" y="1268760"/>
            <a:ext cx="6263927" cy="4530725"/>
          </a:xfrm>
        </p:spPr>
        <p:txBody>
          <a:bodyPr/>
          <a:lstStyle/>
          <a:p>
            <a:r>
              <a:rPr lang="fi-FI" sz="2400" b="1" dirty="0">
                <a:latin typeface="Arial" charset="0"/>
              </a:rPr>
              <a:t>positiivinen </a:t>
            </a:r>
            <a:r>
              <a:rPr lang="fi-FI" sz="2400" b="1" dirty="0" smtClean="0">
                <a:latin typeface="Arial" charset="0"/>
              </a:rPr>
              <a:t>vuorovaikutus ja työyhteisötaidot</a:t>
            </a:r>
            <a:r>
              <a:rPr lang="fi-FI" sz="2400" dirty="0" smtClean="0">
                <a:latin typeface="Arial" charset="0"/>
              </a:rPr>
              <a:t>: tervehtiminen, ystävällisyys</a:t>
            </a:r>
            <a:r>
              <a:rPr lang="fi-FI" sz="2400" dirty="0">
                <a:latin typeface="Arial" charset="0"/>
              </a:rPr>
              <a:t>, kiitollisuus, hyvien uutisten jakaminen, </a:t>
            </a:r>
            <a:r>
              <a:rPr lang="fi-FI" sz="2400" dirty="0" smtClean="0">
                <a:latin typeface="Arial" charset="0"/>
              </a:rPr>
              <a:t>tähtihetket, yllätykset, </a:t>
            </a:r>
            <a:r>
              <a:rPr lang="fi-FI" sz="2400" dirty="0" err="1" smtClean="0">
                <a:latin typeface="Arial" charset="0"/>
              </a:rPr>
              <a:t>Oskari-Kaala</a:t>
            </a:r>
            <a:r>
              <a:rPr lang="fi-FI" sz="2400" dirty="0" smtClean="0">
                <a:latin typeface="Arial" charset="0"/>
              </a:rPr>
              <a:t>, palautteen antaminen, positiiviset poreet</a:t>
            </a:r>
          </a:p>
          <a:p>
            <a:r>
              <a:rPr lang="fi-FI" sz="2400" b="1" dirty="0" smtClean="0">
                <a:latin typeface="Arial" charset="0"/>
              </a:rPr>
              <a:t>älylliset </a:t>
            </a:r>
            <a:r>
              <a:rPr lang="fi-FI" sz="2400" b="1" dirty="0">
                <a:latin typeface="Arial" charset="0"/>
              </a:rPr>
              <a:t>lähestymistavat</a:t>
            </a:r>
            <a:r>
              <a:rPr lang="fi-FI" sz="2400" dirty="0">
                <a:latin typeface="Arial" charset="0"/>
              </a:rPr>
              <a:t>: mietimme, mikä meillä lisäisi työniloa? </a:t>
            </a:r>
            <a:r>
              <a:rPr lang="fi-FI" sz="2400" dirty="0" smtClean="0">
                <a:latin typeface="Arial" charset="0"/>
              </a:rPr>
              <a:t>Kuukauden teema, </a:t>
            </a:r>
            <a:r>
              <a:rPr lang="fi-FI" sz="2400" dirty="0" err="1" smtClean="0">
                <a:latin typeface="Arial" charset="0"/>
              </a:rPr>
              <a:t>työhyvinvointiohjelma</a:t>
            </a:r>
            <a:r>
              <a:rPr lang="fi-FI" sz="2400" dirty="0" smtClean="0">
                <a:latin typeface="Arial" charset="0"/>
              </a:rPr>
              <a:t> vuodeksi.</a:t>
            </a:r>
            <a:endParaRPr lang="fi-FI" sz="2400" dirty="0" smtClean="0"/>
          </a:p>
          <a:p>
            <a:r>
              <a:rPr lang="fi-FI" sz="2400" b="1" dirty="0" smtClean="0"/>
              <a:t>ongelmat esiin</a:t>
            </a:r>
            <a:r>
              <a:rPr lang="fi-FI" sz="2400" dirty="0" smtClean="0"/>
              <a:t>: Hernetunti. Huutohetki. Valituskuoro. Rypyt </a:t>
            </a:r>
            <a:r>
              <a:rPr lang="fi-FI" sz="2400" dirty="0" smtClean="0"/>
              <a:t>pois-vihko. </a:t>
            </a:r>
            <a:r>
              <a:rPr lang="fi-FI" sz="2400" dirty="0" err="1" smtClean="0"/>
              <a:t>Fenix</a:t>
            </a:r>
            <a:r>
              <a:rPr lang="fi-FI" sz="2400" dirty="0" err="1" smtClean="0"/>
              <a:t>-</a:t>
            </a:r>
            <a:r>
              <a:rPr lang="fi-FI" sz="2400" dirty="0" smtClean="0"/>
              <a:t> parhaat epäonnistumiset –kilpailu.</a:t>
            </a:r>
            <a:r>
              <a:rPr lang="fi-FI" sz="2400" dirty="0" smtClean="0"/>
              <a:t> </a:t>
            </a:r>
            <a:endParaRPr lang="fi-FI" sz="2400" dirty="0" smtClean="0"/>
          </a:p>
          <a:p>
            <a:r>
              <a:rPr lang="fi-FI" sz="2400" b="1" dirty="0"/>
              <a:t>v</a:t>
            </a:r>
            <a:r>
              <a:rPr lang="fi-FI" sz="2400" b="1" dirty="0" smtClean="0"/>
              <a:t>arhainen välittäminen </a:t>
            </a:r>
            <a:r>
              <a:rPr lang="fi-FI" sz="2400" dirty="0" smtClean="0"/>
              <a:t>– toisista huolehtiminen</a:t>
            </a:r>
            <a:endParaRPr lang="fi-FI" sz="2400" dirty="0"/>
          </a:p>
          <a:p>
            <a:endParaRPr lang="fi-FI" dirty="0"/>
          </a:p>
        </p:txBody>
      </p:sp>
      <p:sp>
        <p:nvSpPr>
          <p:cNvPr id="5" name="Alatunnisteen paikkamerkki 4"/>
          <p:cNvSpPr>
            <a:spLocks noGrp="1"/>
          </p:cNvSpPr>
          <p:nvPr>
            <p:ph type="ftr" sz="quarter" idx="11"/>
          </p:nvPr>
        </p:nvSpPr>
        <p:spPr/>
        <p:txBody>
          <a:bodyPr/>
          <a:lstStyle/>
          <a:p>
            <a:pPr>
              <a:defRPr/>
            </a:pPr>
            <a:r>
              <a:rPr lang="en-US" altLang="en-US" smtClean="0"/>
              <a:t>Dosentti Marja-Liisa Manka, Tampereen yliopisto</a:t>
            </a:r>
            <a:endParaRPr lang="en-US" altLang="en-US"/>
          </a:p>
        </p:txBody>
      </p:sp>
    </p:spTree>
    <p:extLst>
      <p:ext uri="{BB962C8B-B14F-4D97-AF65-F5344CB8AC3E}">
        <p14:creationId xmlns:p14="http://schemas.microsoft.com/office/powerpoint/2010/main" val="12352136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5" name="Kuva 4"/>
          <p:cNvPicPr>
            <a:picLocks noChangeAspect="1"/>
          </p:cNvPicPr>
          <p:nvPr/>
        </p:nvPicPr>
        <p:blipFill>
          <a:blip r:embed="rId2"/>
          <a:stretch>
            <a:fillRect/>
          </a:stretch>
        </p:blipFill>
        <p:spPr>
          <a:xfrm>
            <a:off x="50800" y="0"/>
            <a:ext cx="9028253" cy="6858000"/>
          </a:xfrm>
          <a:prstGeom prst="rect">
            <a:avLst/>
          </a:prstGeom>
        </p:spPr>
      </p:pic>
    </p:spTree>
    <p:extLst>
      <p:ext uri="{BB962C8B-B14F-4D97-AF65-F5344CB8AC3E}">
        <p14:creationId xmlns:p14="http://schemas.microsoft.com/office/powerpoint/2010/main" val="276225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b="1" dirty="0" smtClean="0">
                <a:solidFill>
                  <a:schemeClr val="accent1"/>
                </a:solidFill>
                <a:effectLst>
                  <a:outerShdw blurRad="38100" dist="38100" dir="2700000" algn="tl">
                    <a:srgbClr val="DDDDDD"/>
                  </a:outerShdw>
                </a:effectLst>
                <a:latin typeface="Arial" charset="0"/>
                <a:ea typeface="MS PGothic" charset="0"/>
                <a:cs typeface="+mj-cs"/>
              </a:rPr>
              <a:t>Vauhti kiihtyy</a:t>
            </a:r>
            <a:r>
              <a:rPr lang="is-IS" sz="3600" b="1" dirty="0" smtClean="0">
                <a:solidFill>
                  <a:schemeClr val="accent1"/>
                </a:solidFill>
                <a:effectLst>
                  <a:outerShdw blurRad="38100" dist="38100" dir="2700000" algn="tl">
                    <a:srgbClr val="DDDDDD"/>
                  </a:outerShdw>
                </a:effectLst>
                <a:latin typeface="Arial" charset="0"/>
                <a:ea typeface="MS PGothic" charset="0"/>
                <a:cs typeface="+mj-cs"/>
              </a:rPr>
              <a:t>…</a:t>
            </a:r>
            <a:endParaRPr lang="fi-FI" sz="3600" b="1" dirty="0">
              <a:solidFill>
                <a:schemeClr val="accent1"/>
              </a:solidFill>
              <a:effectLst>
                <a:outerShdw blurRad="38100" dist="38100" dir="2700000" algn="tl">
                  <a:srgbClr val="DDDDDD"/>
                </a:outerShdw>
              </a:effectLst>
              <a:latin typeface="Arial" charset="0"/>
              <a:ea typeface="MS PGothic" charset="0"/>
              <a:cs typeface="+mj-cs"/>
            </a:endParaRPr>
          </a:p>
        </p:txBody>
      </p:sp>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4" name="Kuva 3"/>
          <p:cNvPicPr>
            <a:picLocks noChangeAspect="1"/>
          </p:cNvPicPr>
          <p:nvPr/>
        </p:nvPicPr>
        <p:blipFill>
          <a:blip r:embed="rId3"/>
          <a:stretch>
            <a:fillRect/>
          </a:stretch>
        </p:blipFill>
        <p:spPr>
          <a:xfrm>
            <a:off x="179512" y="1196752"/>
            <a:ext cx="8829906" cy="4968552"/>
          </a:xfrm>
          <a:prstGeom prst="rect">
            <a:avLst/>
          </a:prstGeom>
        </p:spPr>
      </p:pic>
      <p:sp>
        <p:nvSpPr>
          <p:cNvPr id="5" name="Suorakulmio 4"/>
          <p:cNvSpPr/>
          <p:nvPr/>
        </p:nvSpPr>
        <p:spPr>
          <a:xfrm>
            <a:off x="899592" y="6093296"/>
            <a:ext cx="7272808" cy="369332"/>
          </a:xfrm>
          <a:prstGeom prst="rect">
            <a:avLst/>
          </a:prstGeom>
        </p:spPr>
        <p:txBody>
          <a:bodyPr wrap="square">
            <a:spAutoFit/>
          </a:bodyPr>
          <a:lstStyle/>
          <a:p>
            <a:r>
              <a:rPr lang="en-US" dirty="0">
                <a:hlinkClick r:id="rId4"/>
              </a:rPr>
              <a:t>https://www.sitra.fi/julkaisut/Muut/Megatrendit_2016.pdf</a:t>
            </a:r>
            <a:r>
              <a:rPr lang="fi-FI" dirty="0"/>
              <a:t> </a:t>
            </a:r>
            <a:endParaRPr lang="fi-FI" dirty="0" smtClean="0"/>
          </a:p>
        </p:txBody>
      </p:sp>
    </p:spTree>
    <p:extLst>
      <p:ext uri="{BB962C8B-B14F-4D97-AF65-F5344CB8AC3E}">
        <p14:creationId xmlns:p14="http://schemas.microsoft.com/office/powerpoint/2010/main" val="32566818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sz="3600" b="1" kern="1200" dirty="0">
                <a:solidFill>
                  <a:schemeClr val="accent1"/>
                </a:solidFill>
                <a:effectLst>
                  <a:outerShdw blurRad="38100" dist="38100" dir="2700000" algn="tl">
                    <a:srgbClr val="DDDDDD"/>
                  </a:outerShdw>
                </a:effectLst>
                <a:latin typeface="Arial" charset="0"/>
                <a:cs typeface="+mj-cs"/>
              </a:rPr>
              <a:t>Case </a:t>
            </a:r>
            <a:r>
              <a:rPr lang="fi-FI" sz="3600" b="1" kern="1200" dirty="0" smtClean="0">
                <a:solidFill>
                  <a:schemeClr val="accent1"/>
                </a:solidFill>
                <a:effectLst>
                  <a:outerShdw blurRad="38100" dist="38100" dir="2700000" algn="tl">
                    <a:srgbClr val="DDDDDD"/>
                  </a:outerShdw>
                </a:effectLst>
                <a:latin typeface="Arial" charset="0"/>
                <a:cs typeface="+mj-cs"/>
              </a:rPr>
              <a:t>Seinäjoki – kehittäminen kannattanut</a:t>
            </a:r>
            <a:endParaRPr lang="fi-FI" sz="3600" b="1" kern="1200" dirty="0">
              <a:solidFill>
                <a:schemeClr val="accent1"/>
              </a:solidFill>
              <a:effectLst>
                <a:outerShdw blurRad="38100" dist="38100" dir="2700000" algn="tl">
                  <a:srgbClr val="DDDDDD"/>
                </a:outerShdw>
              </a:effectLst>
              <a:latin typeface="Arial" charset="0"/>
              <a:cs typeface="+mj-cs"/>
            </a:endParaRPr>
          </a:p>
        </p:txBody>
      </p:sp>
      <p:sp>
        <p:nvSpPr>
          <p:cNvPr id="5" name="Sisällön paikkamerkki 4"/>
          <p:cNvSpPr>
            <a:spLocks noGrp="1"/>
          </p:cNvSpPr>
          <p:nvPr>
            <p:ph idx="1"/>
          </p:nvPr>
        </p:nvSpPr>
        <p:spPr>
          <a:xfrm>
            <a:off x="467544" y="1484784"/>
            <a:ext cx="4391719" cy="4530725"/>
          </a:xfrm>
        </p:spPr>
        <p:txBody>
          <a:bodyPr/>
          <a:lstStyle/>
          <a:p>
            <a:r>
              <a:rPr lang="fi-FI" sz="1800" dirty="0" smtClean="0"/>
              <a:t>Henkilöstö 3200</a:t>
            </a:r>
          </a:p>
          <a:p>
            <a:r>
              <a:rPr lang="fi-FI" sz="1800" dirty="0" smtClean="0"/>
              <a:t>93 % täysiaikaisena eläkkeelle v</a:t>
            </a:r>
            <a:r>
              <a:rPr lang="fi-FI" sz="1800" dirty="0"/>
              <a:t>. 2015 </a:t>
            </a:r>
            <a:endParaRPr lang="fi-FI" sz="1800" dirty="0" smtClean="0"/>
          </a:p>
          <a:p>
            <a:r>
              <a:rPr lang="fi-FI" sz="1800" dirty="0" smtClean="0"/>
              <a:t>Työkyvyttömyyden </a:t>
            </a:r>
            <a:r>
              <a:rPr lang="fi-FI" sz="1800" dirty="0" smtClean="0"/>
              <a:t>kokonais-kustannukset </a:t>
            </a:r>
            <a:r>
              <a:rPr lang="fi-FI" sz="1800" dirty="0" smtClean="0"/>
              <a:t>3,2 miljoonaa euroa pienemmät kuin </a:t>
            </a:r>
            <a:r>
              <a:rPr lang="fi-FI" sz="1800" dirty="0" smtClean="0"/>
              <a:t>vertailu-kaupungeissa, yht</a:t>
            </a:r>
            <a:r>
              <a:rPr lang="fi-FI" sz="1800" dirty="0" smtClean="0"/>
              <a:t>. 12,2 milj. €</a:t>
            </a:r>
            <a:r>
              <a:rPr lang="fi-FI" sz="1800" dirty="0" smtClean="0"/>
              <a:t> </a:t>
            </a:r>
            <a:r>
              <a:rPr lang="fi-FI" sz="1800" dirty="0" smtClean="0"/>
              <a:t>(8,7 % palkkasummasta, verrokit 10,9 %)</a:t>
            </a:r>
          </a:p>
          <a:p>
            <a:r>
              <a:rPr lang="fi-FI" sz="1800" dirty="0" err="1" smtClean="0"/>
              <a:t>Työhyvinvointiohjelma</a:t>
            </a:r>
            <a:endParaRPr lang="fi-FI" sz="1800" dirty="0" smtClean="0"/>
          </a:p>
          <a:p>
            <a:r>
              <a:rPr lang="fi-FI" sz="1800" dirty="0" smtClean="0"/>
              <a:t>Hälytysjärjestelmä </a:t>
            </a:r>
            <a:r>
              <a:rPr lang="fi-FI" sz="1800" dirty="0"/>
              <a:t>20 sairauspäivän </a:t>
            </a:r>
            <a:r>
              <a:rPr lang="fi-FI" sz="1800" dirty="0" smtClean="0"/>
              <a:t>jälkeen</a:t>
            </a:r>
          </a:p>
          <a:p>
            <a:r>
              <a:rPr lang="fi-FI" sz="1800" dirty="0" smtClean="0"/>
              <a:t>Ammatillinen kuntoutus, ”mukautettu työ”</a:t>
            </a:r>
          </a:p>
          <a:p>
            <a:r>
              <a:rPr lang="fi-FI" sz="1800" dirty="0" smtClean="0"/>
              <a:t>Viikko-osakkeet, kuntokurssit, ikäjohtamisohjelma</a:t>
            </a:r>
          </a:p>
          <a:p>
            <a:endParaRPr lang="fi-FI" sz="2000" dirty="0" smtClean="0"/>
          </a:p>
          <a:p>
            <a:endParaRPr lang="fi-FI" sz="2000" dirty="0" smtClean="0"/>
          </a:p>
          <a:p>
            <a:endParaRPr lang="fi-FI" sz="2000" dirty="0" smtClean="0"/>
          </a:p>
          <a:p>
            <a:endParaRPr lang="fi-FI" sz="2000" dirty="0" smtClean="0"/>
          </a:p>
          <a:p>
            <a:endParaRPr lang="fi-FI" sz="2000" dirty="0" smtClean="0"/>
          </a:p>
          <a:p>
            <a:endParaRPr lang="fi-FI" sz="2000" dirty="0"/>
          </a:p>
        </p:txBody>
      </p:sp>
      <p:sp>
        <p:nvSpPr>
          <p:cNvPr id="3" name="Alatunnisteen paikkamerkki 2"/>
          <p:cNvSpPr>
            <a:spLocks noGrp="1"/>
          </p:cNvSpPr>
          <p:nvPr>
            <p:ph type="ftr" sz="quarter" idx="11"/>
          </p:nvPr>
        </p:nvSpPr>
        <p:spPr/>
        <p:txBody>
          <a:bodyPr/>
          <a:lstStyle/>
          <a:p>
            <a:pPr>
              <a:defRPr/>
            </a:pPr>
            <a:r>
              <a:rPr lang="en-US" altLang="en-US" dirty="0" err="1" smtClean="0"/>
              <a:t>Dosentti</a:t>
            </a:r>
            <a:r>
              <a:rPr lang="en-US" altLang="en-US" dirty="0" smtClean="0"/>
              <a:t> Marja-Liisa Manka, </a:t>
            </a:r>
            <a:r>
              <a:rPr lang="en-US" altLang="en-US" dirty="0" err="1" smtClean="0"/>
              <a:t>Tampereen</a:t>
            </a:r>
            <a:r>
              <a:rPr lang="en-US" altLang="en-US" dirty="0" smtClean="0"/>
              <a:t> </a:t>
            </a:r>
            <a:r>
              <a:rPr lang="en-US" altLang="en-US" dirty="0" err="1" smtClean="0"/>
              <a:t>yliopisto</a:t>
            </a:r>
            <a:endParaRPr lang="en-US" altLang="en-US" dirty="0"/>
          </a:p>
        </p:txBody>
      </p:sp>
      <p:pic>
        <p:nvPicPr>
          <p:cNvPr id="6" name="Picture 1"/>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1772816"/>
            <a:ext cx="4572000"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iruutu 1"/>
          <p:cNvSpPr txBox="1"/>
          <p:nvPr/>
        </p:nvSpPr>
        <p:spPr>
          <a:xfrm>
            <a:off x="5148064" y="1340768"/>
            <a:ext cx="2808312" cy="369332"/>
          </a:xfrm>
          <a:prstGeom prst="rect">
            <a:avLst/>
          </a:prstGeom>
          <a:noFill/>
        </p:spPr>
        <p:txBody>
          <a:bodyPr wrap="square" rtlCol="0">
            <a:spAutoFit/>
          </a:bodyPr>
          <a:lstStyle/>
          <a:p>
            <a:r>
              <a:rPr lang="fi-FI" dirty="0" err="1" smtClean="0"/>
              <a:t>Kevan</a:t>
            </a:r>
            <a:r>
              <a:rPr lang="fi-FI" dirty="0" smtClean="0"/>
              <a:t> mallin mukaan:</a:t>
            </a:r>
            <a:endParaRPr lang="fi-FI" dirty="0"/>
          </a:p>
        </p:txBody>
      </p:sp>
    </p:spTree>
    <p:extLst>
      <p:ext uri="{BB962C8B-B14F-4D97-AF65-F5344CB8AC3E}">
        <p14:creationId xmlns:p14="http://schemas.microsoft.com/office/powerpoint/2010/main" val="567766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332656"/>
            <a:ext cx="4351303" cy="5801737"/>
          </a:xfrm>
          <a:prstGeom prst="rect">
            <a:avLst/>
          </a:prstGeom>
        </p:spPr>
      </p:pic>
      <p:sp>
        <p:nvSpPr>
          <p:cNvPr id="22529" name="Alatunnisteen paikkamerkki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Dosentti Marja-Liisa Manka, Tampereen yliopisto</a:t>
            </a:r>
            <a:endParaRPr lang="en-US" sz="1200"/>
          </a:p>
        </p:txBody>
      </p:sp>
      <p:sp>
        <p:nvSpPr>
          <p:cNvPr id="22531" name="Rectangle 4"/>
          <p:cNvSpPr>
            <a:spLocks noGrp="1" noChangeArrowheads="1"/>
          </p:cNvSpPr>
          <p:nvPr>
            <p:ph type="ctrTitle"/>
          </p:nvPr>
        </p:nvSpPr>
        <p:spPr>
          <a:xfrm>
            <a:off x="4788024" y="476672"/>
            <a:ext cx="4680520" cy="1470025"/>
          </a:xfrm>
        </p:spPr>
        <p:txBody>
          <a:bodyPr/>
          <a:lstStyle/>
          <a:p>
            <a:r>
              <a:rPr lang="fi-FI" sz="3600" b="1" dirty="0" smtClean="0">
                <a:solidFill>
                  <a:schemeClr val="accent1"/>
                </a:solidFill>
                <a:effectLst>
                  <a:outerShdw blurRad="38100" dist="38100" dir="2700000" algn="tl">
                    <a:srgbClr val="DDDDDD"/>
                  </a:outerShdw>
                </a:effectLst>
                <a:latin typeface="Arial" charset="0"/>
                <a:cs typeface="+mj-cs"/>
              </a:rPr>
              <a:t>4. Kiinnitä huomiota onnistumisiin, koska se</a:t>
            </a:r>
            <a:r>
              <a:rPr lang="fi-FI" sz="3600" b="1" dirty="0">
                <a:solidFill>
                  <a:schemeClr val="accent1"/>
                </a:solidFill>
                <a:effectLst>
                  <a:outerShdw blurRad="38100" dist="38100" dir="2700000" algn="tl">
                    <a:srgbClr val="DDDDDD"/>
                  </a:outerShdw>
                </a:effectLst>
                <a:latin typeface="Arial" charset="0"/>
                <a:cs typeface="+mj-cs"/>
              </a:rPr>
              <a:t>, mihin huomio kiinnittyy, kasvaa.</a:t>
            </a:r>
            <a:br>
              <a:rPr lang="fi-FI" sz="3600" b="1" dirty="0">
                <a:solidFill>
                  <a:schemeClr val="accent1"/>
                </a:solidFill>
                <a:effectLst>
                  <a:outerShdw blurRad="38100" dist="38100" dir="2700000" algn="tl">
                    <a:srgbClr val="DDDDDD"/>
                  </a:outerShdw>
                </a:effectLst>
                <a:latin typeface="Arial" charset="0"/>
                <a:cs typeface="+mj-cs"/>
              </a:rPr>
            </a:br>
            <a:r>
              <a:rPr lang="fi-FI" sz="4000" b="1" dirty="0">
                <a:solidFill>
                  <a:schemeClr val="tx1"/>
                </a:solidFill>
                <a:effectLst>
                  <a:outerShdw blurRad="38100" dist="38100" dir="2700000" algn="tl">
                    <a:srgbClr val="DDDDDD"/>
                  </a:outerShdw>
                </a:effectLst>
                <a:latin typeface="Arial" charset="0"/>
                <a:cs typeface="+mj-cs"/>
              </a:rPr>
              <a:t/>
            </a:r>
            <a:br>
              <a:rPr lang="fi-FI" sz="4000" b="1" dirty="0">
                <a:solidFill>
                  <a:schemeClr val="tx1"/>
                </a:solidFill>
                <a:effectLst>
                  <a:outerShdw blurRad="38100" dist="38100" dir="2700000" algn="tl">
                    <a:srgbClr val="DDDDDD"/>
                  </a:outerShdw>
                </a:effectLst>
                <a:latin typeface="Arial" charset="0"/>
                <a:cs typeface="+mj-cs"/>
              </a:rPr>
            </a:br>
            <a:r>
              <a:rPr lang="fi-FI" sz="2800" b="1" dirty="0" smtClean="0">
                <a:solidFill>
                  <a:schemeClr val="tx1"/>
                </a:solidFill>
                <a:effectLst>
                  <a:outerShdw blurRad="38100" dist="38100" dir="2700000" algn="tl">
                    <a:srgbClr val="DDDDDD"/>
                  </a:outerShdw>
                </a:effectLst>
                <a:latin typeface="Arial" charset="0"/>
                <a:cs typeface="+mj-cs"/>
              </a:rPr>
              <a:t>Tarkkaavaisuus valitsee kohteet riippuen aikaisemmista kokemuksista, koulutuksesta ja asenteista.</a:t>
            </a:r>
            <a:br>
              <a:rPr lang="fi-FI" sz="2800" b="1" dirty="0" smtClean="0">
                <a:solidFill>
                  <a:schemeClr val="tx1"/>
                </a:solidFill>
                <a:effectLst>
                  <a:outerShdw blurRad="38100" dist="38100" dir="2700000" algn="tl">
                    <a:srgbClr val="DDDDDD"/>
                  </a:outerShdw>
                </a:effectLst>
                <a:latin typeface="Arial" charset="0"/>
                <a:cs typeface="+mj-cs"/>
              </a:rPr>
            </a:br>
            <a:endParaRPr lang="fi-FI" sz="2800" b="1" dirty="0">
              <a:solidFill>
                <a:schemeClr val="tx1"/>
              </a:solidFill>
              <a:effectLst>
                <a:outerShdw blurRad="38100" dist="38100" dir="2700000" algn="tl">
                  <a:srgbClr val="DDDDDD"/>
                </a:outerShdw>
              </a:effectLst>
              <a:latin typeface="Arial" charset="0"/>
              <a:cs typeface="+mj-cs"/>
            </a:endParaRPr>
          </a:p>
        </p:txBody>
      </p:sp>
    </p:spTree>
    <p:extLst>
      <p:ext uri="{BB962C8B-B14F-4D97-AF65-F5344CB8AC3E}">
        <p14:creationId xmlns:p14="http://schemas.microsoft.com/office/powerpoint/2010/main" val="39207399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Vahojärvi kuurainen ikkuna.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82444" y="0"/>
            <a:ext cx="4261556" cy="6858000"/>
          </a:xfrm>
          <a:prstGeom prst="rect">
            <a:avLst/>
          </a:prstGeom>
        </p:spPr>
      </p:pic>
      <p:sp>
        <p:nvSpPr>
          <p:cNvPr id="4" name="Suorakulmio 3"/>
          <p:cNvSpPr/>
          <p:nvPr/>
        </p:nvSpPr>
        <p:spPr>
          <a:xfrm>
            <a:off x="323528" y="260648"/>
            <a:ext cx="4572000" cy="6924972"/>
          </a:xfrm>
          <a:prstGeom prst="rect">
            <a:avLst/>
          </a:prstGeom>
        </p:spPr>
        <p:txBody>
          <a:bodyPr>
            <a:spAutoFit/>
          </a:bodyPr>
          <a:lstStyle/>
          <a:p>
            <a:r>
              <a:rPr lang="fi-FI" sz="4000" b="1" dirty="0" smtClean="0">
                <a:solidFill>
                  <a:schemeClr val="accent1"/>
                </a:solidFill>
                <a:effectLst>
                  <a:outerShdw blurRad="38100" dist="38100" dir="2700000" algn="tl">
                    <a:srgbClr val="DDDDDD"/>
                  </a:outerShdw>
                </a:effectLst>
                <a:latin typeface="Arial" charset="0"/>
                <a:cs typeface="+mj-cs"/>
              </a:rPr>
              <a:t>5. Katso peiliin: ovatko </a:t>
            </a:r>
            <a:r>
              <a:rPr lang="fi-FI" sz="4000" b="1" dirty="0">
                <a:solidFill>
                  <a:schemeClr val="accent1"/>
                </a:solidFill>
                <a:effectLst>
                  <a:outerShdw blurRad="38100" dist="38100" dir="2700000" algn="tl">
                    <a:srgbClr val="DDDDDD"/>
                  </a:outerShdw>
                </a:effectLst>
                <a:latin typeface="Arial" charset="0"/>
                <a:cs typeface="+mj-cs"/>
              </a:rPr>
              <a:t>ikkunasi </a:t>
            </a:r>
            <a:r>
              <a:rPr lang="fi-FI" sz="4000" b="1" dirty="0" smtClean="0">
                <a:solidFill>
                  <a:schemeClr val="accent1"/>
                </a:solidFill>
                <a:effectLst>
                  <a:outerShdw blurRad="38100" dist="38100" dir="2700000" algn="tl">
                    <a:srgbClr val="DDDDDD"/>
                  </a:outerShdw>
                </a:effectLst>
                <a:latin typeface="Arial" charset="0"/>
                <a:cs typeface="+mj-cs"/>
              </a:rPr>
              <a:t>kuurassa?</a:t>
            </a:r>
            <a:endParaRPr lang="fi-FI" sz="4000" b="1" dirty="0">
              <a:solidFill>
                <a:schemeClr val="accent1"/>
              </a:solidFill>
              <a:effectLst>
                <a:outerShdw blurRad="38100" dist="38100" dir="2700000" algn="tl">
                  <a:srgbClr val="DDDDDD"/>
                </a:outerShdw>
              </a:effectLst>
              <a:latin typeface="Arial" charset="0"/>
              <a:cs typeface="+mj-cs"/>
            </a:endParaRPr>
          </a:p>
          <a:p>
            <a:endParaRPr lang="fi-FI" b="1" dirty="0"/>
          </a:p>
          <a:p>
            <a:pPr marL="285750" indent="-285750">
              <a:buFont typeface="Arial"/>
              <a:buChar char="•"/>
            </a:pPr>
            <a:r>
              <a:rPr lang="fi-FI" sz="2400" dirty="0">
                <a:latin typeface="Arial" charset="0"/>
              </a:rPr>
              <a:t>jokaisella henkilökohtainen </a:t>
            </a:r>
            <a:r>
              <a:rPr lang="fi-FI" sz="2400" b="1" dirty="0" smtClean="0">
                <a:solidFill>
                  <a:srgbClr val="009999"/>
                </a:solidFill>
                <a:latin typeface="Arial" charset="0"/>
              </a:rPr>
              <a:t>suodatin</a:t>
            </a:r>
            <a:r>
              <a:rPr lang="fi-FI" sz="2400" dirty="0">
                <a:latin typeface="Arial" charset="0"/>
              </a:rPr>
              <a:t>, jonka puitteissa </a:t>
            </a:r>
            <a:r>
              <a:rPr lang="fi-FI" sz="2400" dirty="0" smtClean="0">
                <a:latin typeface="Arial" charset="0"/>
              </a:rPr>
              <a:t>hän </a:t>
            </a:r>
            <a:r>
              <a:rPr lang="fi-FI" sz="2400" dirty="0">
                <a:latin typeface="Arial" charset="0"/>
              </a:rPr>
              <a:t>yhdistää ja jäsentää uusia kokemuksia </a:t>
            </a:r>
            <a:r>
              <a:rPr lang="fi-FI" sz="2400" dirty="0" smtClean="0">
                <a:latin typeface="Arial" charset="0"/>
              </a:rPr>
              <a:t>aikaisempiin</a:t>
            </a:r>
          </a:p>
          <a:p>
            <a:pPr marL="285750" indent="-285750">
              <a:buFont typeface="Arial"/>
              <a:buChar char="•"/>
            </a:pPr>
            <a:r>
              <a:rPr lang="fi-FI" sz="2400" dirty="0">
                <a:latin typeface="Arial" charset="0"/>
              </a:rPr>
              <a:t>se on itselle</a:t>
            </a:r>
            <a:r>
              <a:rPr lang="fi-FI" sz="2400" b="1" dirty="0">
                <a:latin typeface="Arial" charset="0"/>
              </a:rPr>
              <a:t> tosi </a:t>
            </a:r>
            <a:r>
              <a:rPr lang="fi-FI" sz="2400" dirty="0">
                <a:latin typeface="Arial" charset="0"/>
              </a:rPr>
              <a:t>ja usein </a:t>
            </a:r>
            <a:r>
              <a:rPr lang="fi-FI" sz="2400" dirty="0" smtClean="0">
                <a:latin typeface="Arial" charset="0"/>
              </a:rPr>
              <a:t>piiloss</a:t>
            </a:r>
            <a:r>
              <a:rPr lang="fi-FI" sz="2000" dirty="0" smtClean="0">
                <a:latin typeface="Arial" charset="0"/>
              </a:rPr>
              <a:t>a</a:t>
            </a:r>
          </a:p>
          <a:p>
            <a:pPr marL="285750" indent="-285750">
              <a:buFont typeface="Arial"/>
              <a:buChar char="•"/>
            </a:pPr>
            <a:r>
              <a:rPr lang="fi-FI" sz="2400" dirty="0">
                <a:latin typeface="Arial" charset="0"/>
              </a:rPr>
              <a:t>voi olla myös </a:t>
            </a:r>
            <a:r>
              <a:rPr lang="fi-FI" sz="2400" b="1" dirty="0">
                <a:latin typeface="Arial" charset="0"/>
              </a:rPr>
              <a:t>ryhmän yhteinen</a:t>
            </a:r>
          </a:p>
          <a:p>
            <a:pPr marL="285750" indent="-285750">
              <a:buFont typeface="Arial"/>
              <a:buChar char="•"/>
            </a:pPr>
            <a:endParaRPr lang="fi-FI" sz="2400" dirty="0">
              <a:latin typeface="Arial" charset="0"/>
            </a:endParaRPr>
          </a:p>
          <a:p>
            <a:endParaRPr lang="fi-FI" sz="2000" dirty="0" smtClean="0">
              <a:latin typeface="Arial" charset="0"/>
            </a:endParaRPr>
          </a:p>
          <a:p>
            <a:pPr marL="285750" indent="-285750">
              <a:buFont typeface="Arial"/>
              <a:buChar char="•"/>
            </a:pPr>
            <a:endParaRPr lang="fi-FI" sz="2400" dirty="0">
              <a:latin typeface="Arial" charset="0"/>
            </a:endParaRPr>
          </a:p>
          <a:p>
            <a:endParaRPr lang="fi-FI" b="1" dirty="0"/>
          </a:p>
          <a:p>
            <a:endParaRPr lang="fi-FI" sz="2800" b="1" dirty="0">
              <a:solidFill>
                <a:schemeClr val="accent6"/>
              </a:solidFill>
              <a:effectLst>
                <a:outerShdw blurRad="38100" dist="38100" dir="2700000" algn="tl">
                  <a:srgbClr val="C0C0C0"/>
                </a:outerShdw>
              </a:effectLst>
              <a:latin typeface="Arial" charset="0"/>
            </a:endParaRPr>
          </a:p>
        </p:txBody>
      </p:sp>
      <p:pic>
        <p:nvPicPr>
          <p:cNvPr id="5" name="Kuva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797152"/>
            <a:ext cx="2641375" cy="1374856"/>
          </a:xfrm>
          <a:prstGeom prst="rect">
            <a:avLst/>
          </a:prstGeom>
        </p:spPr>
      </p:pic>
      <p:sp>
        <p:nvSpPr>
          <p:cNvPr id="6" name="Suorakulmio 5"/>
          <p:cNvSpPr/>
          <p:nvPr/>
        </p:nvSpPr>
        <p:spPr>
          <a:xfrm>
            <a:off x="1835696" y="5301208"/>
            <a:ext cx="356663" cy="523220"/>
          </a:xfrm>
          <a:prstGeom prst="rect">
            <a:avLst/>
          </a:prstGeom>
        </p:spPr>
        <p:txBody>
          <a:bodyPr wrap="none">
            <a:spAutoFit/>
          </a:bodyPr>
          <a:lstStyle/>
          <a:p>
            <a:r>
              <a:rPr lang="fi-FI" sz="2800" b="1" dirty="0">
                <a:solidFill>
                  <a:srgbClr val="FF0000"/>
                </a:solidFill>
              </a:rPr>
              <a:t>+</a:t>
            </a:r>
          </a:p>
        </p:txBody>
      </p:sp>
      <p:sp>
        <p:nvSpPr>
          <p:cNvPr id="7" name="Suorakulmio 6"/>
          <p:cNvSpPr/>
          <p:nvPr/>
        </p:nvSpPr>
        <p:spPr>
          <a:xfrm>
            <a:off x="2699792" y="5517232"/>
            <a:ext cx="356663" cy="523220"/>
          </a:xfrm>
          <a:prstGeom prst="rect">
            <a:avLst/>
          </a:prstGeom>
        </p:spPr>
        <p:txBody>
          <a:bodyPr wrap="none">
            <a:spAutoFit/>
          </a:bodyPr>
          <a:lstStyle/>
          <a:p>
            <a:r>
              <a:rPr lang="fi-FI" sz="2800" b="1" dirty="0">
                <a:solidFill>
                  <a:srgbClr val="FF0000"/>
                </a:solidFill>
              </a:rPr>
              <a:t>−</a:t>
            </a:r>
          </a:p>
        </p:txBody>
      </p:sp>
      <p:sp>
        <p:nvSpPr>
          <p:cNvPr id="8" name="Suorakulmio 7"/>
          <p:cNvSpPr/>
          <p:nvPr/>
        </p:nvSpPr>
        <p:spPr>
          <a:xfrm>
            <a:off x="4932040" y="4653136"/>
            <a:ext cx="4572000" cy="1200328"/>
          </a:xfrm>
          <a:prstGeom prst="rect">
            <a:avLst/>
          </a:prstGeom>
        </p:spPr>
        <p:txBody>
          <a:bodyPr>
            <a:spAutoFit/>
          </a:bodyPr>
          <a:lstStyle/>
          <a:p>
            <a:r>
              <a:rPr lang="fi-FI" sz="2400" b="1" dirty="0">
                <a:solidFill>
                  <a:schemeClr val="bg1"/>
                </a:solidFill>
              </a:rPr>
              <a:t>Tunnista ”hiostajasi”: kilttiys, vahvuus, täydellisyys, pessimistisyys, kiire </a:t>
            </a:r>
          </a:p>
        </p:txBody>
      </p:sp>
      <p:sp>
        <p:nvSpPr>
          <p:cNvPr id="9" name="Alatunnisteen paikkamerkki 8"/>
          <p:cNvSpPr>
            <a:spLocks noGrp="1"/>
          </p:cNvSpPr>
          <p:nvPr>
            <p:ph type="ftr" sz="quarter" idx="11"/>
          </p:nvPr>
        </p:nvSpPr>
        <p:spPr/>
        <p:txBody>
          <a:bodyPr/>
          <a:lstStyle/>
          <a:p>
            <a:pPr>
              <a:defRPr/>
            </a:pPr>
            <a:r>
              <a:rPr lang="en-US" altLang="en-US" smtClean="0"/>
              <a:t>Dosentti Marja-Liisa Manka, Tampereen yliopisto</a:t>
            </a:r>
            <a:endParaRPr lang="en-US" altLang="en-US"/>
          </a:p>
        </p:txBody>
      </p:sp>
    </p:spTree>
    <p:extLst>
      <p:ext uri="{BB962C8B-B14F-4D97-AF65-F5344CB8AC3E}">
        <p14:creationId xmlns:p14="http://schemas.microsoft.com/office/powerpoint/2010/main" val="3717303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4" name="Kuva 3"/>
          <p:cNvPicPr>
            <a:picLocks noChangeAspect="1"/>
          </p:cNvPicPr>
          <p:nvPr/>
        </p:nvPicPr>
        <p:blipFill>
          <a:blip r:embed="rId2"/>
          <a:stretch>
            <a:fillRect/>
          </a:stretch>
        </p:blipFill>
        <p:spPr>
          <a:xfrm>
            <a:off x="971600" y="116632"/>
            <a:ext cx="7182222" cy="6858000"/>
          </a:xfrm>
          <a:prstGeom prst="rect">
            <a:avLst/>
          </a:prstGeom>
        </p:spPr>
      </p:pic>
    </p:spTree>
    <p:extLst>
      <p:ext uri="{BB962C8B-B14F-4D97-AF65-F5344CB8AC3E}">
        <p14:creationId xmlns:p14="http://schemas.microsoft.com/office/powerpoint/2010/main" val="464085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lstStyle/>
          <a:p>
            <a:r>
              <a:rPr lang="fi-FI" dirty="0" smtClean="0"/>
              <a:t>Oman </a:t>
            </a:r>
            <a:r>
              <a:rPr lang="fi-FI" dirty="0" err="1" smtClean="0"/>
              <a:t>työhyvinvoinnin</a:t>
            </a:r>
            <a:r>
              <a:rPr lang="fi-FI" dirty="0" smtClean="0"/>
              <a:t> vitamiinimalli</a:t>
            </a:r>
            <a:endParaRPr lang="fi-FI" dirty="0"/>
          </a:p>
        </p:txBody>
      </p:sp>
      <p:sp>
        <p:nvSpPr>
          <p:cNvPr id="6" name="Alatunnisteen paikkamerkki 5"/>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9" name="Kuva 8"/>
          <p:cNvPicPr>
            <a:picLocks noChangeAspect="1"/>
          </p:cNvPicPr>
          <p:nvPr/>
        </p:nvPicPr>
        <p:blipFill>
          <a:blip r:embed="rId2"/>
          <a:stretch>
            <a:fillRect/>
          </a:stretch>
        </p:blipFill>
        <p:spPr>
          <a:xfrm>
            <a:off x="0" y="980728"/>
            <a:ext cx="9144000" cy="5458968"/>
          </a:xfrm>
          <a:prstGeom prst="rect">
            <a:avLst/>
          </a:prstGeom>
        </p:spPr>
      </p:pic>
    </p:spTree>
    <p:extLst>
      <p:ext uri="{BB962C8B-B14F-4D97-AF65-F5344CB8AC3E}">
        <p14:creationId xmlns:p14="http://schemas.microsoft.com/office/powerpoint/2010/main" val="2497964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orakulmio 9"/>
          <p:cNvSpPr/>
          <p:nvPr/>
        </p:nvSpPr>
        <p:spPr>
          <a:xfrm>
            <a:off x="3582988" y="1993900"/>
            <a:ext cx="2184400" cy="644525"/>
          </a:xfrm>
          <a:prstGeom prst="rect">
            <a:avLst/>
          </a:prstGeom>
          <a:solidFill>
            <a:schemeClr val="accent2">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r>
              <a:rPr lang="fi-FI" dirty="0"/>
              <a:t>Tuntuu hyvältä</a:t>
            </a:r>
          </a:p>
        </p:txBody>
      </p:sp>
      <p:sp>
        <p:nvSpPr>
          <p:cNvPr id="209923" name="Rectangle 3"/>
          <p:cNvSpPr>
            <a:spLocks noChangeArrowheads="1"/>
          </p:cNvSpPr>
          <p:nvPr/>
        </p:nvSpPr>
        <p:spPr bwMode="auto">
          <a:xfrm>
            <a:off x="1049338" y="549275"/>
            <a:ext cx="7554912" cy="685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8" tIns="44450" rIns="90488" bIns="44450" anchor="b"/>
          <a:lstStyle/>
          <a:p>
            <a:pPr algn="ctr">
              <a:defRPr/>
            </a:pPr>
            <a:endParaRPr lang="fi-FI" sz="4400" b="1" dirty="0">
              <a:latin typeface="Arial Narrow" charset="0"/>
            </a:endParaRPr>
          </a:p>
        </p:txBody>
      </p:sp>
      <p:sp>
        <p:nvSpPr>
          <p:cNvPr id="209924" name="Line 4"/>
          <p:cNvSpPr>
            <a:spLocks noChangeShapeType="1"/>
          </p:cNvSpPr>
          <p:nvPr/>
        </p:nvSpPr>
        <p:spPr bwMode="auto">
          <a:xfrm flipV="1">
            <a:off x="1115616" y="5805264"/>
            <a:ext cx="7446962" cy="30163"/>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i-FI" dirty="0"/>
          </a:p>
        </p:txBody>
      </p:sp>
      <p:sp>
        <p:nvSpPr>
          <p:cNvPr id="209925" name="Line 5"/>
          <p:cNvSpPr>
            <a:spLocks noChangeShapeType="1"/>
          </p:cNvSpPr>
          <p:nvPr/>
        </p:nvSpPr>
        <p:spPr bwMode="auto">
          <a:xfrm flipV="1">
            <a:off x="1111250" y="1755785"/>
            <a:ext cx="0" cy="4060825"/>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i-FI"/>
          </a:p>
        </p:txBody>
      </p:sp>
      <p:sp>
        <p:nvSpPr>
          <p:cNvPr id="209929" name="Rectangle 9"/>
          <p:cNvSpPr>
            <a:spLocks noChangeArrowheads="1"/>
          </p:cNvSpPr>
          <p:nvPr/>
        </p:nvSpPr>
        <p:spPr bwMode="auto">
          <a:xfrm>
            <a:off x="3491880" y="4581128"/>
            <a:ext cx="2514600" cy="119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eaLnBrk="0" hangingPunct="0">
              <a:defRPr/>
            </a:pPr>
            <a:r>
              <a:rPr lang="fi-FI" b="1" dirty="0">
                <a:solidFill>
                  <a:schemeClr val="tx2"/>
                </a:solidFill>
                <a:latin typeface="Helvetica" charset="0"/>
              </a:rPr>
              <a:t>Paine</a:t>
            </a:r>
          </a:p>
          <a:p>
            <a:pPr eaLnBrk="0" hangingPunct="0">
              <a:defRPr/>
            </a:pPr>
            <a:r>
              <a:rPr lang="fi-FI" b="1" dirty="0">
                <a:solidFill>
                  <a:srgbClr val="008000"/>
                </a:solidFill>
                <a:latin typeface="Helvetica" charset="0"/>
              </a:rPr>
              <a:t>Positiivinen paine</a:t>
            </a:r>
          </a:p>
          <a:p>
            <a:pPr eaLnBrk="0" hangingPunct="0">
              <a:defRPr/>
            </a:pPr>
            <a:endParaRPr lang="fi-FI" b="1" dirty="0">
              <a:solidFill>
                <a:schemeClr val="tx2"/>
              </a:solidFill>
              <a:latin typeface="Helvetica" charset="0"/>
            </a:endParaRPr>
          </a:p>
          <a:p>
            <a:pPr eaLnBrk="0" hangingPunct="0">
              <a:defRPr/>
            </a:pPr>
            <a:r>
              <a:rPr lang="fi-FI" b="1" dirty="0">
                <a:solidFill>
                  <a:srgbClr val="FF0000"/>
                </a:solidFill>
                <a:latin typeface="Helvetica" charset="0"/>
              </a:rPr>
              <a:t>Negatiivinen paine</a:t>
            </a:r>
          </a:p>
        </p:txBody>
      </p:sp>
      <p:sp>
        <p:nvSpPr>
          <p:cNvPr id="209930" name="Rectangle 10"/>
          <p:cNvSpPr>
            <a:spLocks noChangeArrowheads="1"/>
          </p:cNvSpPr>
          <p:nvPr/>
        </p:nvSpPr>
        <p:spPr bwMode="auto">
          <a:xfrm rot="16200000">
            <a:off x="54050" y="3271269"/>
            <a:ext cx="1632434"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defRPr/>
            </a:pPr>
            <a:r>
              <a:rPr lang="fi-FI" b="1" dirty="0" smtClean="0">
                <a:solidFill>
                  <a:schemeClr val="tx2"/>
                </a:solidFill>
                <a:latin typeface="Helvetica" charset="0"/>
              </a:rPr>
              <a:t>Suorituskyky</a:t>
            </a:r>
            <a:endParaRPr lang="fi-FI" b="1" dirty="0">
              <a:solidFill>
                <a:schemeClr val="tx2"/>
              </a:solidFill>
              <a:latin typeface="Helvetica" charset="0"/>
            </a:endParaRPr>
          </a:p>
        </p:txBody>
      </p:sp>
      <p:sp>
        <p:nvSpPr>
          <p:cNvPr id="209931" name="Rectangle 11"/>
          <p:cNvSpPr>
            <a:spLocks noChangeArrowheads="1"/>
          </p:cNvSpPr>
          <p:nvPr/>
        </p:nvSpPr>
        <p:spPr bwMode="auto">
          <a:xfrm>
            <a:off x="1049351" y="5013334"/>
            <a:ext cx="182743"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defRPr/>
            </a:pPr>
            <a:endParaRPr lang="fi-FI" b="1" dirty="0">
              <a:solidFill>
                <a:schemeClr val="tx2"/>
              </a:solidFill>
            </a:endParaRPr>
          </a:p>
        </p:txBody>
      </p:sp>
      <p:sp>
        <p:nvSpPr>
          <p:cNvPr id="209932" name="Rectangle 12"/>
          <p:cNvSpPr>
            <a:spLocks noChangeArrowheads="1"/>
          </p:cNvSpPr>
          <p:nvPr/>
        </p:nvSpPr>
        <p:spPr bwMode="auto">
          <a:xfrm>
            <a:off x="1114428" y="3429009"/>
            <a:ext cx="182743"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defRPr/>
            </a:pPr>
            <a:endParaRPr lang="fi-FI" b="1" dirty="0">
              <a:solidFill>
                <a:schemeClr val="tx2"/>
              </a:solidFill>
            </a:endParaRPr>
          </a:p>
        </p:txBody>
      </p:sp>
      <p:sp>
        <p:nvSpPr>
          <p:cNvPr id="209940" name="Text Box 20"/>
          <p:cNvSpPr txBox="1">
            <a:spLocks noChangeArrowheads="1"/>
          </p:cNvSpPr>
          <p:nvPr/>
        </p:nvSpPr>
        <p:spPr bwMode="auto">
          <a:xfrm>
            <a:off x="982663" y="4076700"/>
            <a:ext cx="184666"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fi-FI" b="1" dirty="0">
              <a:solidFill>
                <a:schemeClr val="tx2"/>
              </a:solidFill>
            </a:endParaRPr>
          </a:p>
        </p:txBody>
      </p:sp>
      <p:sp>
        <p:nvSpPr>
          <p:cNvPr id="209941" name="Text Box 21"/>
          <p:cNvSpPr txBox="1">
            <a:spLocks noChangeArrowheads="1"/>
          </p:cNvSpPr>
          <p:nvPr/>
        </p:nvSpPr>
        <p:spPr bwMode="auto">
          <a:xfrm>
            <a:off x="1182688" y="2997200"/>
            <a:ext cx="184666"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fi-FI" b="1" dirty="0">
              <a:solidFill>
                <a:schemeClr val="tx2"/>
              </a:solidFill>
            </a:endParaRPr>
          </a:p>
        </p:txBody>
      </p:sp>
      <p:sp>
        <p:nvSpPr>
          <p:cNvPr id="209942" name="Text Box 22"/>
          <p:cNvSpPr txBox="1">
            <a:spLocks noChangeArrowheads="1"/>
          </p:cNvSpPr>
          <p:nvPr/>
        </p:nvSpPr>
        <p:spPr bwMode="auto">
          <a:xfrm>
            <a:off x="1979613" y="2349500"/>
            <a:ext cx="184666"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fi-FI" b="1" dirty="0">
              <a:solidFill>
                <a:schemeClr val="tx2"/>
              </a:solidFill>
            </a:endParaRPr>
          </a:p>
        </p:txBody>
      </p:sp>
      <p:sp>
        <p:nvSpPr>
          <p:cNvPr id="209947" name="Rectangle 27"/>
          <p:cNvSpPr>
            <a:spLocks noChangeArrowheads="1"/>
          </p:cNvSpPr>
          <p:nvPr/>
        </p:nvSpPr>
        <p:spPr bwMode="auto">
          <a:xfrm>
            <a:off x="2179651" y="4652973"/>
            <a:ext cx="182743" cy="397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defRPr/>
            </a:pPr>
            <a:endParaRPr lang="fi-FI" sz="2000" b="1" dirty="0">
              <a:solidFill>
                <a:srgbClr val="009999"/>
              </a:solidFill>
            </a:endParaRPr>
          </a:p>
        </p:txBody>
      </p:sp>
      <p:sp>
        <p:nvSpPr>
          <p:cNvPr id="7" name="Puolivapaa piirto 6"/>
          <p:cNvSpPr/>
          <p:nvPr/>
        </p:nvSpPr>
        <p:spPr>
          <a:xfrm>
            <a:off x="1366838" y="1993902"/>
            <a:ext cx="6494462" cy="3822700"/>
          </a:xfrm>
          <a:custGeom>
            <a:avLst/>
            <a:gdLst>
              <a:gd name="connsiteX0" fmla="*/ 0 w 6527800"/>
              <a:gd name="connsiteY0" fmla="*/ 4076700 h 4114800"/>
              <a:gd name="connsiteX1" fmla="*/ 50800 w 6527800"/>
              <a:gd name="connsiteY1" fmla="*/ 4013200 h 4114800"/>
              <a:gd name="connsiteX2" fmla="*/ 88900 w 6527800"/>
              <a:gd name="connsiteY2" fmla="*/ 4000500 h 4114800"/>
              <a:gd name="connsiteX3" fmla="*/ 114300 w 6527800"/>
              <a:gd name="connsiteY3" fmla="*/ 3949700 h 4114800"/>
              <a:gd name="connsiteX4" fmla="*/ 165100 w 6527800"/>
              <a:gd name="connsiteY4" fmla="*/ 3873500 h 4114800"/>
              <a:gd name="connsiteX5" fmla="*/ 190500 w 6527800"/>
              <a:gd name="connsiteY5" fmla="*/ 3835400 h 4114800"/>
              <a:gd name="connsiteX6" fmla="*/ 228600 w 6527800"/>
              <a:gd name="connsiteY6" fmla="*/ 3797300 h 4114800"/>
              <a:gd name="connsiteX7" fmla="*/ 279400 w 6527800"/>
              <a:gd name="connsiteY7" fmla="*/ 3721100 h 4114800"/>
              <a:gd name="connsiteX8" fmla="*/ 292100 w 6527800"/>
              <a:gd name="connsiteY8" fmla="*/ 3683000 h 4114800"/>
              <a:gd name="connsiteX9" fmla="*/ 355600 w 6527800"/>
              <a:gd name="connsiteY9" fmla="*/ 3594100 h 4114800"/>
              <a:gd name="connsiteX10" fmla="*/ 444500 w 6527800"/>
              <a:gd name="connsiteY10" fmla="*/ 3454400 h 4114800"/>
              <a:gd name="connsiteX11" fmla="*/ 482600 w 6527800"/>
              <a:gd name="connsiteY11" fmla="*/ 3416300 h 4114800"/>
              <a:gd name="connsiteX12" fmla="*/ 546100 w 6527800"/>
              <a:gd name="connsiteY12" fmla="*/ 3302000 h 4114800"/>
              <a:gd name="connsiteX13" fmla="*/ 622300 w 6527800"/>
              <a:gd name="connsiteY13" fmla="*/ 3213100 h 4114800"/>
              <a:gd name="connsiteX14" fmla="*/ 635000 w 6527800"/>
              <a:gd name="connsiteY14" fmla="*/ 3175000 h 4114800"/>
              <a:gd name="connsiteX15" fmla="*/ 673100 w 6527800"/>
              <a:gd name="connsiteY15" fmla="*/ 3111500 h 4114800"/>
              <a:gd name="connsiteX16" fmla="*/ 698500 w 6527800"/>
              <a:gd name="connsiteY16" fmla="*/ 3073400 h 4114800"/>
              <a:gd name="connsiteX17" fmla="*/ 711200 w 6527800"/>
              <a:gd name="connsiteY17" fmla="*/ 3035300 h 4114800"/>
              <a:gd name="connsiteX18" fmla="*/ 736600 w 6527800"/>
              <a:gd name="connsiteY18" fmla="*/ 2997200 h 4114800"/>
              <a:gd name="connsiteX19" fmla="*/ 762000 w 6527800"/>
              <a:gd name="connsiteY19" fmla="*/ 2933700 h 4114800"/>
              <a:gd name="connsiteX20" fmla="*/ 774700 w 6527800"/>
              <a:gd name="connsiteY20" fmla="*/ 2895600 h 4114800"/>
              <a:gd name="connsiteX21" fmla="*/ 850900 w 6527800"/>
              <a:gd name="connsiteY21" fmla="*/ 2768600 h 4114800"/>
              <a:gd name="connsiteX22" fmla="*/ 863600 w 6527800"/>
              <a:gd name="connsiteY22" fmla="*/ 2730500 h 4114800"/>
              <a:gd name="connsiteX23" fmla="*/ 901700 w 6527800"/>
              <a:gd name="connsiteY23" fmla="*/ 2667000 h 4114800"/>
              <a:gd name="connsiteX24" fmla="*/ 939800 w 6527800"/>
              <a:gd name="connsiteY24" fmla="*/ 2590800 h 4114800"/>
              <a:gd name="connsiteX25" fmla="*/ 977900 w 6527800"/>
              <a:gd name="connsiteY25" fmla="*/ 2565400 h 4114800"/>
              <a:gd name="connsiteX26" fmla="*/ 1028700 w 6527800"/>
              <a:gd name="connsiteY26" fmla="*/ 2451100 h 4114800"/>
              <a:gd name="connsiteX27" fmla="*/ 1066800 w 6527800"/>
              <a:gd name="connsiteY27" fmla="*/ 2413000 h 4114800"/>
              <a:gd name="connsiteX28" fmla="*/ 1092200 w 6527800"/>
              <a:gd name="connsiteY28" fmla="*/ 2374900 h 4114800"/>
              <a:gd name="connsiteX29" fmla="*/ 1130300 w 6527800"/>
              <a:gd name="connsiteY29" fmla="*/ 2311400 h 4114800"/>
              <a:gd name="connsiteX30" fmla="*/ 1168400 w 6527800"/>
              <a:gd name="connsiteY30" fmla="*/ 2298700 h 4114800"/>
              <a:gd name="connsiteX31" fmla="*/ 1181100 w 6527800"/>
              <a:gd name="connsiteY31" fmla="*/ 2260600 h 4114800"/>
              <a:gd name="connsiteX32" fmla="*/ 1244600 w 6527800"/>
              <a:gd name="connsiteY32" fmla="*/ 2159000 h 4114800"/>
              <a:gd name="connsiteX33" fmla="*/ 1320800 w 6527800"/>
              <a:gd name="connsiteY33" fmla="*/ 2032000 h 4114800"/>
              <a:gd name="connsiteX34" fmla="*/ 1358900 w 6527800"/>
              <a:gd name="connsiteY34" fmla="*/ 1981200 h 4114800"/>
              <a:gd name="connsiteX35" fmla="*/ 1397000 w 6527800"/>
              <a:gd name="connsiteY35" fmla="*/ 1917700 h 4114800"/>
              <a:gd name="connsiteX36" fmla="*/ 1473200 w 6527800"/>
              <a:gd name="connsiteY36" fmla="*/ 1803400 h 4114800"/>
              <a:gd name="connsiteX37" fmla="*/ 1498600 w 6527800"/>
              <a:gd name="connsiteY37" fmla="*/ 1739900 h 4114800"/>
              <a:gd name="connsiteX38" fmla="*/ 1536700 w 6527800"/>
              <a:gd name="connsiteY38" fmla="*/ 1676400 h 4114800"/>
              <a:gd name="connsiteX39" fmla="*/ 1549400 w 6527800"/>
              <a:gd name="connsiteY39" fmla="*/ 1638300 h 4114800"/>
              <a:gd name="connsiteX40" fmla="*/ 1587500 w 6527800"/>
              <a:gd name="connsiteY40" fmla="*/ 1587500 h 4114800"/>
              <a:gd name="connsiteX41" fmla="*/ 1612900 w 6527800"/>
              <a:gd name="connsiteY41" fmla="*/ 1549400 h 4114800"/>
              <a:gd name="connsiteX42" fmla="*/ 1638300 w 6527800"/>
              <a:gd name="connsiteY42" fmla="*/ 1498600 h 4114800"/>
              <a:gd name="connsiteX43" fmla="*/ 1689100 w 6527800"/>
              <a:gd name="connsiteY43" fmla="*/ 1422400 h 4114800"/>
              <a:gd name="connsiteX44" fmla="*/ 1727200 w 6527800"/>
              <a:gd name="connsiteY44" fmla="*/ 1346200 h 4114800"/>
              <a:gd name="connsiteX45" fmla="*/ 1752600 w 6527800"/>
              <a:gd name="connsiteY45" fmla="*/ 1295400 h 4114800"/>
              <a:gd name="connsiteX46" fmla="*/ 1790700 w 6527800"/>
              <a:gd name="connsiteY46" fmla="*/ 1257300 h 4114800"/>
              <a:gd name="connsiteX47" fmla="*/ 1841500 w 6527800"/>
              <a:gd name="connsiteY47" fmla="*/ 1181100 h 4114800"/>
              <a:gd name="connsiteX48" fmla="*/ 1866900 w 6527800"/>
              <a:gd name="connsiteY48" fmla="*/ 1130300 h 4114800"/>
              <a:gd name="connsiteX49" fmla="*/ 1905000 w 6527800"/>
              <a:gd name="connsiteY49" fmla="*/ 1092200 h 4114800"/>
              <a:gd name="connsiteX50" fmla="*/ 1968500 w 6527800"/>
              <a:gd name="connsiteY50" fmla="*/ 1003300 h 4114800"/>
              <a:gd name="connsiteX51" fmla="*/ 1981200 w 6527800"/>
              <a:gd name="connsiteY51" fmla="*/ 952500 h 4114800"/>
              <a:gd name="connsiteX52" fmla="*/ 2006600 w 6527800"/>
              <a:gd name="connsiteY52" fmla="*/ 914400 h 4114800"/>
              <a:gd name="connsiteX53" fmla="*/ 2070100 w 6527800"/>
              <a:gd name="connsiteY53" fmla="*/ 812800 h 4114800"/>
              <a:gd name="connsiteX54" fmla="*/ 2120900 w 6527800"/>
              <a:gd name="connsiteY54" fmla="*/ 736600 h 4114800"/>
              <a:gd name="connsiteX55" fmla="*/ 2146300 w 6527800"/>
              <a:gd name="connsiteY55" fmla="*/ 685800 h 4114800"/>
              <a:gd name="connsiteX56" fmla="*/ 2184400 w 6527800"/>
              <a:gd name="connsiteY56" fmla="*/ 647700 h 4114800"/>
              <a:gd name="connsiteX57" fmla="*/ 2209800 w 6527800"/>
              <a:gd name="connsiteY57" fmla="*/ 609600 h 4114800"/>
              <a:gd name="connsiteX58" fmla="*/ 2286000 w 6527800"/>
              <a:gd name="connsiteY58" fmla="*/ 533400 h 4114800"/>
              <a:gd name="connsiteX59" fmla="*/ 2349500 w 6527800"/>
              <a:gd name="connsiteY59" fmla="*/ 482600 h 4114800"/>
              <a:gd name="connsiteX60" fmla="*/ 2413000 w 6527800"/>
              <a:gd name="connsiteY60" fmla="*/ 406400 h 4114800"/>
              <a:gd name="connsiteX61" fmla="*/ 2438400 w 6527800"/>
              <a:gd name="connsiteY61" fmla="*/ 368300 h 4114800"/>
              <a:gd name="connsiteX62" fmla="*/ 2489200 w 6527800"/>
              <a:gd name="connsiteY62" fmla="*/ 342900 h 4114800"/>
              <a:gd name="connsiteX63" fmla="*/ 2552700 w 6527800"/>
              <a:gd name="connsiteY63" fmla="*/ 254000 h 4114800"/>
              <a:gd name="connsiteX64" fmla="*/ 2628900 w 6527800"/>
              <a:gd name="connsiteY64" fmla="*/ 190500 h 4114800"/>
              <a:gd name="connsiteX65" fmla="*/ 2667000 w 6527800"/>
              <a:gd name="connsiteY65" fmla="*/ 152400 h 4114800"/>
              <a:gd name="connsiteX66" fmla="*/ 2768600 w 6527800"/>
              <a:gd name="connsiteY66" fmla="*/ 114300 h 4114800"/>
              <a:gd name="connsiteX67" fmla="*/ 2806700 w 6527800"/>
              <a:gd name="connsiteY67" fmla="*/ 76200 h 4114800"/>
              <a:gd name="connsiteX68" fmla="*/ 2882900 w 6527800"/>
              <a:gd name="connsiteY68" fmla="*/ 50800 h 4114800"/>
              <a:gd name="connsiteX69" fmla="*/ 2959100 w 6527800"/>
              <a:gd name="connsiteY69" fmla="*/ 25400 h 4114800"/>
              <a:gd name="connsiteX70" fmla="*/ 2997200 w 6527800"/>
              <a:gd name="connsiteY70" fmla="*/ 12700 h 4114800"/>
              <a:gd name="connsiteX71" fmla="*/ 3149600 w 6527800"/>
              <a:gd name="connsiteY71" fmla="*/ 0 h 4114800"/>
              <a:gd name="connsiteX72" fmla="*/ 3556000 w 6527800"/>
              <a:gd name="connsiteY72" fmla="*/ 25400 h 4114800"/>
              <a:gd name="connsiteX73" fmla="*/ 3657600 w 6527800"/>
              <a:gd name="connsiteY73" fmla="*/ 50800 h 4114800"/>
              <a:gd name="connsiteX74" fmla="*/ 3721100 w 6527800"/>
              <a:gd name="connsiteY74" fmla="*/ 63500 h 4114800"/>
              <a:gd name="connsiteX75" fmla="*/ 3911600 w 6527800"/>
              <a:gd name="connsiteY75" fmla="*/ 101600 h 4114800"/>
              <a:gd name="connsiteX76" fmla="*/ 3949700 w 6527800"/>
              <a:gd name="connsiteY76" fmla="*/ 114300 h 4114800"/>
              <a:gd name="connsiteX77" fmla="*/ 4025900 w 6527800"/>
              <a:gd name="connsiteY77" fmla="*/ 165100 h 4114800"/>
              <a:gd name="connsiteX78" fmla="*/ 4064000 w 6527800"/>
              <a:gd name="connsiteY78" fmla="*/ 177800 h 4114800"/>
              <a:gd name="connsiteX79" fmla="*/ 4140200 w 6527800"/>
              <a:gd name="connsiteY79" fmla="*/ 215900 h 4114800"/>
              <a:gd name="connsiteX80" fmla="*/ 4203700 w 6527800"/>
              <a:gd name="connsiteY80" fmla="*/ 279400 h 4114800"/>
              <a:gd name="connsiteX81" fmla="*/ 4229100 w 6527800"/>
              <a:gd name="connsiteY81" fmla="*/ 317500 h 4114800"/>
              <a:gd name="connsiteX82" fmla="*/ 4318000 w 6527800"/>
              <a:gd name="connsiteY82" fmla="*/ 355600 h 4114800"/>
              <a:gd name="connsiteX83" fmla="*/ 4368800 w 6527800"/>
              <a:gd name="connsiteY83" fmla="*/ 444500 h 4114800"/>
              <a:gd name="connsiteX84" fmla="*/ 4394200 w 6527800"/>
              <a:gd name="connsiteY84" fmla="*/ 495300 h 4114800"/>
              <a:gd name="connsiteX85" fmla="*/ 4419600 w 6527800"/>
              <a:gd name="connsiteY85" fmla="*/ 533400 h 4114800"/>
              <a:gd name="connsiteX86" fmla="*/ 4470400 w 6527800"/>
              <a:gd name="connsiteY86" fmla="*/ 596900 h 4114800"/>
              <a:gd name="connsiteX87" fmla="*/ 4495800 w 6527800"/>
              <a:gd name="connsiteY87" fmla="*/ 660400 h 4114800"/>
              <a:gd name="connsiteX88" fmla="*/ 4521200 w 6527800"/>
              <a:gd name="connsiteY88" fmla="*/ 698500 h 4114800"/>
              <a:gd name="connsiteX89" fmla="*/ 4533900 w 6527800"/>
              <a:gd name="connsiteY89" fmla="*/ 736600 h 4114800"/>
              <a:gd name="connsiteX90" fmla="*/ 4559300 w 6527800"/>
              <a:gd name="connsiteY90" fmla="*/ 774700 h 4114800"/>
              <a:gd name="connsiteX91" fmla="*/ 4622800 w 6527800"/>
              <a:gd name="connsiteY91" fmla="*/ 863600 h 4114800"/>
              <a:gd name="connsiteX92" fmla="*/ 4648200 w 6527800"/>
              <a:gd name="connsiteY92" fmla="*/ 914400 h 4114800"/>
              <a:gd name="connsiteX93" fmla="*/ 4673600 w 6527800"/>
              <a:gd name="connsiteY93" fmla="*/ 952500 h 4114800"/>
              <a:gd name="connsiteX94" fmla="*/ 4724400 w 6527800"/>
              <a:gd name="connsiteY94" fmla="*/ 1054100 h 4114800"/>
              <a:gd name="connsiteX95" fmla="*/ 4762500 w 6527800"/>
              <a:gd name="connsiteY95" fmla="*/ 1092200 h 4114800"/>
              <a:gd name="connsiteX96" fmla="*/ 4800600 w 6527800"/>
              <a:gd name="connsiteY96" fmla="*/ 1168400 h 4114800"/>
              <a:gd name="connsiteX97" fmla="*/ 4826000 w 6527800"/>
              <a:gd name="connsiteY97" fmla="*/ 1219200 h 4114800"/>
              <a:gd name="connsiteX98" fmla="*/ 4838700 w 6527800"/>
              <a:gd name="connsiteY98" fmla="*/ 1257300 h 4114800"/>
              <a:gd name="connsiteX99" fmla="*/ 4902200 w 6527800"/>
              <a:gd name="connsiteY99" fmla="*/ 1346200 h 4114800"/>
              <a:gd name="connsiteX100" fmla="*/ 4914900 w 6527800"/>
              <a:gd name="connsiteY100" fmla="*/ 1384300 h 4114800"/>
              <a:gd name="connsiteX101" fmla="*/ 4953000 w 6527800"/>
              <a:gd name="connsiteY101" fmla="*/ 1422400 h 4114800"/>
              <a:gd name="connsiteX102" fmla="*/ 4978400 w 6527800"/>
              <a:gd name="connsiteY102" fmla="*/ 1460500 h 4114800"/>
              <a:gd name="connsiteX103" fmla="*/ 4991100 w 6527800"/>
              <a:gd name="connsiteY103" fmla="*/ 1511300 h 4114800"/>
              <a:gd name="connsiteX104" fmla="*/ 5029200 w 6527800"/>
              <a:gd name="connsiteY104" fmla="*/ 1524000 h 4114800"/>
              <a:gd name="connsiteX105" fmla="*/ 5054600 w 6527800"/>
              <a:gd name="connsiteY105" fmla="*/ 1562100 h 4114800"/>
              <a:gd name="connsiteX106" fmla="*/ 5105400 w 6527800"/>
              <a:gd name="connsiteY106" fmla="*/ 1663700 h 4114800"/>
              <a:gd name="connsiteX107" fmla="*/ 5156200 w 6527800"/>
              <a:gd name="connsiteY107" fmla="*/ 1739900 h 4114800"/>
              <a:gd name="connsiteX108" fmla="*/ 5194300 w 6527800"/>
              <a:gd name="connsiteY108" fmla="*/ 1828800 h 4114800"/>
              <a:gd name="connsiteX109" fmla="*/ 5232400 w 6527800"/>
              <a:gd name="connsiteY109" fmla="*/ 1866900 h 4114800"/>
              <a:gd name="connsiteX110" fmla="*/ 5257800 w 6527800"/>
              <a:gd name="connsiteY110" fmla="*/ 1917700 h 4114800"/>
              <a:gd name="connsiteX111" fmla="*/ 5308600 w 6527800"/>
              <a:gd name="connsiteY111" fmla="*/ 1993900 h 4114800"/>
              <a:gd name="connsiteX112" fmla="*/ 5334000 w 6527800"/>
              <a:gd name="connsiteY112" fmla="*/ 2032000 h 4114800"/>
              <a:gd name="connsiteX113" fmla="*/ 5359400 w 6527800"/>
              <a:gd name="connsiteY113" fmla="*/ 2070100 h 4114800"/>
              <a:gd name="connsiteX114" fmla="*/ 5397500 w 6527800"/>
              <a:gd name="connsiteY114" fmla="*/ 2108200 h 4114800"/>
              <a:gd name="connsiteX115" fmla="*/ 5422900 w 6527800"/>
              <a:gd name="connsiteY115" fmla="*/ 2146300 h 4114800"/>
              <a:gd name="connsiteX116" fmla="*/ 5499100 w 6527800"/>
              <a:gd name="connsiteY116" fmla="*/ 2222500 h 4114800"/>
              <a:gd name="connsiteX117" fmla="*/ 5537200 w 6527800"/>
              <a:gd name="connsiteY117" fmla="*/ 2298700 h 4114800"/>
              <a:gd name="connsiteX118" fmla="*/ 5613400 w 6527800"/>
              <a:gd name="connsiteY118" fmla="*/ 2374900 h 4114800"/>
              <a:gd name="connsiteX119" fmla="*/ 5664200 w 6527800"/>
              <a:gd name="connsiteY119" fmla="*/ 2476500 h 4114800"/>
              <a:gd name="connsiteX120" fmla="*/ 5676900 w 6527800"/>
              <a:gd name="connsiteY120" fmla="*/ 2514600 h 4114800"/>
              <a:gd name="connsiteX121" fmla="*/ 5715000 w 6527800"/>
              <a:gd name="connsiteY121" fmla="*/ 2565400 h 4114800"/>
              <a:gd name="connsiteX122" fmla="*/ 5765800 w 6527800"/>
              <a:gd name="connsiteY122" fmla="*/ 2641600 h 4114800"/>
              <a:gd name="connsiteX123" fmla="*/ 5803900 w 6527800"/>
              <a:gd name="connsiteY123" fmla="*/ 2768600 h 4114800"/>
              <a:gd name="connsiteX124" fmla="*/ 5854700 w 6527800"/>
              <a:gd name="connsiteY124" fmla="*/ 2844800 h 4114800"/>
              <a:gd name="connsiteX125" fmla="*/ 5880100 w 6527800"/>
              <a:gd name="connsiteY125" fmla="*/ 2933700 h 4114800"/>
              <a:gd name="connsiteX126" fmla="*/ 5930900 w 6527800"/>
              <a:gd name="connsiteY126" fmla="*/ 3009900 h 4114800"/>
              <a:gd name="connsiteX127" fmla="*/ 5943600 w 6527800"/>
              <a:gd name="connsiteY127" fmla="*/ 3048000 h 4114800"/>
              <a:gd name="connsiteX128" fmla="*/ 5994400 w 6527800"/>
              <a:gd name="connsiteY128" fmla="*/ 3124200 h 4114800"/>
              <a:gd name="connsiteX129" fmla="*/ 6019800 w 6527800"/>
              <a:gd name="connsiteY129" fmla="*/ 3162300 h 4114800"/>
              <a:gd name="connsiteX130" fmla="*/ 6032500 w 6527800"/>
              <a:gd name="connsiteY130" fmla="*/ 3200400 h 4114800"/>
              <a:gd name="connsiteX131" fmla="*/ 6057900 w 6527800"/>
              <a:gd name="connsiteY131" fmla="*/ 3251200 h 4114800"/>
              <a:gd name="connsiteX132" fmla="*/ 6083300 w 6527800"/>
              <a:gd name="connsiteY132" fmla="*/ 3340100 h 4114800"/>
              <a:gd name="connsiteX133" fmla="*/ 6121400 w 6527800"/>
              <a:gd name="connsiteY133" fmla="*/ 3365500 h 4114800"/>
              <a:gd name="connsiteX134" fmla="*/ 6146800 w 6527800"/>
              <a:gd name="connsiteY134" fmla="*/ 3403600 h 4114800"/>
              <a:gd name="connsiteX135" fmla="*/ 6159500 w 6527800"/>
              <a:gd name="connsiteY135" fmla="*/ 3441700 h 4114800"/>
              <a:gd name="connsiteX136" fmla="*/ 6197600 w 6527800"/>
              <a:gd name="connsiteY136" fmla="*/ 3479800 h 4114800"/>
              <a:gd name="connsiteX137" fmla="*/ 6261100 w 6527800"/>
              <a:gd name="connsiteY137" fmla="*/ 3606800 h 4114800"/>
              <a:gd name="connsiteX138" fmla="*/ 6261100 w 6527800"/>
              <a:gd name="connsiteY138" fmla="*/ 3606800 h 4114800"/>
              <a:gd name="connsiteX139" fmla="*/ 6273800 w 6527800"/>
              <a:gd name="connsiteY139" fmla="*/ 3644900 h 4114800"/>
              <a:gd name="connsiteX140" fmla="*/ 6324600 w 6527800"/>
              <a:gd name="connsiteY140" fmla="*/ 3721100 h 4114800"/>
              <a:gd name="connsiteX141" fmla="*/ 6337300 w 6527800"/>
              <a:gd name="connsiteY141" fmla="*/ 3771900 h 4114800"/>
              <a:gd name="connsiteX142" fmla="*/ 6388100 w 6527800"/>
              <a:gd name="connsiteY142" fmla="*/ 3860800 h 4114800"/>
              <a:gd name="connsiteX143" fmla="*/ 6400800 w 6527800"/>
              <a:gd name="connsiteY143" fmla="*/ 3898900 h 4114800"/>
              <a:gd name="connsiteX144" fmla="*/ 6426200 w 6527800"/>
              <a:gd name="connsiteY144" fmla="*/ 3937000 h 4114800"/>
              <a:gd name="connsiteX145" fmla="*/ 6451600 w 6527800"/>
              <a:gd name="connsiteY145" fmla="*/ 3987800 h 4114800"/>
              <a:gd name="connsiteX146" fmla="*/ 6489700 w 6527800"/>
              <a:gd name="connsiteY146" fmla="*/ 4025900 h 4114800"/>
              <a:gd name="connsiteX147" fmla="*/ 6515100 w 6527800"/>
              <a:gd name="connsiteY147" fmla="*/ 4064000 h 4114800"/>
              <a:gd name="connsiteX148" fmla="*/ 6527800 w 6527800"/>
              <a:gd name="connsiteY148"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527800" h="4114800">
                <a:moveTo>
                  <a:pt x="0" y="4076700"/>
                </a:moveTo>
                <a:cubicBezTo>
                  <a:pt x="16933" y="4055533"/>
                  <a:pt x="30219" y="4030841"/>
                  <a:pt x="50800" y="4013200"/>
                </a:cubicBezTo>
                <a:cubicBezTo>
                  <a:pt x="60964" y="4004488"/>
                  <a:pt x="79434" y="4009966"/>
                  <a:pt x="88900" y="4000500"/>
                </a:cubicBezTo>
                <a:cubicBezTo>
                  <a:pt x="102287" y="3987113"/>
                  <a:pt x="104560" y="3965934"/>
                  <a:pt x="114300" y="3949700"/>
                </a:cubicBezTo>
                <a:cubicBezTo>
                  <a:pt x="130006" y="3923523"/>
                  <a:pt x="148167" y="3898900"/>
                  <a:pt x="165100" y="3873500"/>
                </a:cubicBezTo>
                <a:cubicBezTo>
                  <a:pt x="173567" y="3860800"/>
                  <a:pt x="179707" y="3846193"/>
                  <a:pt x="190500" y="3835400"/>
                </a:cubicBezTo>
                <a:lnTo>
                  <a:pt x="228600" y="3797300"/>
                </a:lnTo>
                <a:cubicBezTo>
                  <a:pt x="258797" y="3706708"/>
                  <a:pt x="215979" y="3816232"/>
                  <a:pt x="279400" y="3721100"/>
                </a:cubicBezTo>
                <a:cubicBezTo>
                  <a:pt x="286826" y="3709961"/>
                  <a:pt x="286113" y="3694974"/>
                  <a:pt x="292100" y="3683000"/>
                </a:cubicBezTo>
                <a:cubicBezTo>
                  <a:pt x="301385" y="3664429"/>
                  <a:pt x="346971" y="3605605"/>
                  <a:pt x="355600" y="3594100"/>
                </a:cubicBezTo>
                <a:cubicBezTo>
                  <a:pt x="377248" y="3529157"/>
                  <a:pt x="374307" y="3524593"/>
                  <a:pt x="444500" y="3454400"/>
                </a:cubicBezTo>
                <a:cubicBezTo>
                  <a:pt x="457200" y="3441700"/>
                  <a:pt x="471824" y="3430668"/>
                  <a:pt x="482600" y="3416300"/>
                </a:cubicBezTo>
                <a:cubicBezTo>
                  <a:pt x="541906" y="3337225"/>
                  <a:pt x="500867" y="3374373"/>
                  <a:pt x="546100" y="3302000"/>
                </a:cubicBezTo>
                <a:cubicBezTo>
                  <a:pt x="573254" y="3258554"/>
                  <a:pt x="587665" y="3247735"/>
                  <a:pt x="622300" y="3213100"/>
                </a:cubicBezTo>
                <a:cubicBezTo>
                  <a:pt x="626533" y="3200400"/>
                  <a:pt x="629013" y="3186974"/>
                  <a:pt x="635000" y="3175000"/>
                </a:cubicBezTo>
                <a:cubicBezTo>
                  <a:pt x="646039" y="3152922"/>
                  <a:pt x="660017" y="3132432"/>
                  <a:pt x="673100" y="3111500"/>
                </a:cubicBezTo>
                <a:cubicBezTo>
                  <a:pt x="681190" y="3098557"/>
                  <a:pt x="691674" y="3087052"/>
                  <a:pt x="698500" y="3073400"/>
                </a:cubicBezTo>
                <a:cubicBezTo>
                  <a:pt x="704487" y="3061426"/>
                  <a:pt x="705213" y="3047274"/>
                  <a:pt x="711200" y="3035300"/>
                </a:cubicBezTo>
                <a:cubicBezTo>
                  <a:pt x="718026" y="3021648"/>
                  <a:pt x="729774" y="3010852"/>
                  <a:pt x="736600" y="2997200"/>
                </a:cubicBezTo>
                <a:cubicBezTo>
                  <a:pt x="746795" y="2976810"/>
                  <a:pt x="753995" y="2955046"/>
                  <a:pt x="762000" y="2933700"/>
                </a:cubicBezTo>
                <a:cubicBezTo>
                  <a:pt x="766700" y="2921165"/>
                  <a:pt x="768199" y="2907302"/>
                  <a:pt x="774700" y="2895600"/>
                </a:cubicBezTo>
                <a:cubicBezTo>
                  <a:pt x="831128" y="2794030"/>
                  <a:pt x="814871" y="2852669"/>
                  <a:pt x="850900" y="2768600"/>
                </a:cubicBezTo>
                <a:cubicBezTo>
                  <a:pt x="856173" y="2756295"/>
                  <a:pt x="857613" y="2742474"/>
                  <a:pt x="863600" y="2730500"/>
                </a:cubicBezTo>
                <a:cubicBezTo>
                  <a:pt x="874639" y="2708422"/>
                  <a:pt x="890661" y="2689078"/>
                  <a:pt x="901700" y="2667000"/>
                </a:cubicBezTo>
                <a:cubicBezTo>
                  <a:pt x="922358" y="2625683"/>
                  <a:pt x="903404" y="2627196"/>
                  <a:pt x="939800" y="2590800"/>
                </a:cubicBezTo>
                <a:cubicBezTo>
                  <a:pt x="950593" y="2580007"/>
                  <a:pt x="965200" y="2573867"/>
                  <a:pt x="977900" y="2565400"/>
                </a:cubicBezTo>
                <a:cubicBezTo>
                  <a:pt x="996359" y="2510023"/>
                  <a:pt x="995157" y="2491352"/>
                  <a:pt x="1028700" y="2451100"/>
                </a:cubicBezTo>
                <a:cubicBezTo>
                  <a:pt x="1040198" y="2437302"/>
                  <a:pt x="1055302" y="2426798"/>
                  <a:pt x="1066800" y="2413000"/>
                </a:cubicBezTo>
                <a:cubicBezTo>
                  <a:pt x="1076571" y="2401274"/>
                  <a:pt x="1084110" y="2387843"/>
                  <a:pt x="1092200" y="2374900"/>
                </a:cubicBezTo>
                <a:cubicBezTo>
                  <a:pt x="1105283" y="2353968"/>
                  <a:pt x="1112846" y="2328854"/>
                  <a:pt x="1130300" y="2311400"/>
                </a:cubicBezTo>
                <a:cubicBezTo>
                  <a:pt x="1139766" y="2301934"/>
                  <a:pt x="1155700" y="2302933"/>
                  <a:pt x="1168400" y="2298700"/>
                </a:cubicBezTo>
                <a:cubicBezTo>
                  <a:pt x="1172633" y="2286000"/>
                  <a:pt x="1175113" y="2272574"/>
                  <a:pt x="1181100" y="2260600"/>
                </a:cubicBezTo>
                <a:cubicBezTo>
                  <a:pt x="1207280" y="2208241"/>
                  <a:pt x="1217734" y="2202656"/>
                  <a:pt x="1244600" y="2159000"/>
                </a:cubicBezTo>
                <a:cubicBezTo>
                  <a:pt x="1270474" y="2116955"/>
                  <a:pt x="1291179" y="2071495"/>
                  <a:pt x="1320800" y="2032000"/>
                </a:cubicBezTo>
                <a:cubicBezTo>
                  <a:pt x="1333500" y="2015067"/>
                  <a:pt x="1347159" y="1998812"/>
                  <a:pt x="1358900" y="1981200"/>
                </a:cubicBezTo>
                <a:cubicBezTo>
                  <a:pt x="1372592" y="1960661"/>
                  <a:pt x="1383308" y="1938239"/>
                  <a:pt x="1397000" y="1917700"/>
                </a:cubicBezTo>
                <a:cubicBezTo>
                  <a:pt x="1439542" y="1853887"/>
                  <a:pt x="1436302" y="1877196"/>
                  <a:pt x="1473200" y="1803400"/>
                </a:cubicBezTo>
                <a:cubicBezTo>
                  <a:pt x="1483395" y="1783010"/>
                  <a:pt x="1488405" y="1760290"/>
                  <a:pt x="1498600" y="1739900"/>
                </a:cubicBezTo>
                <a:cubicBezTo>
                  <a:pt x="1509639" y="1717822"/>
                  <a:pt x="1525661" y="1698478"/>
                  <a:pt x="1536700" y="1676400"/>
                </a:cubicBezTo>
                <a:cubicBezTo>
                  <a:pt x="1542687" y="1664426"/>
                  <a:pt x="1542758" y="1649923"/>
                  <a:pt x="1549400" y="1638300"/>
                </a:cubicBezTo>
                <a:cubicBezTo>
                  <a:pt x="1559902" y="1619922"/>
                  <a:pt x="1575197" y="1604724"/>
                  <a:pt x="1587500" y="1587500"/>
                </a:cubicBezTo>
                <a:cubicBezTo>
                  <a:pt x="1596372" y="1575080"/>
                  <a:pt x="1605327" y="1562652"/>
                  <a:pt x="1612900" y="1549400"/>
                </a:cubicBezTo>
                <a:cubicBezTo>
                  <a:pt x="1622293" y="1532962"/>
                  <a:pt x="1628560" y="1514834"/>
                  <a:pt x="1638300" y="1498600"/>
                </a:cubicBezTo>
                <a:cubicBezTo>
                  <a:pt x="1654006" y="1472423"/>
                  <a:pt x="1679447" y="1451360"/>
                  <a:pt x="1689100" y="1422400"/>
                </a:cubicBezTo>
                <a:cubicBezTo>
                  <a:pt x="1712385" y="1352546"/>
                  <a:pt x="1687809" y="1415134"/>
                  <a:pt x="1727200" y="1346200"/>
                </a:cubicBezTo>
                <a:cubicBezTo>
                  <a:pt x="1736593" y="1329762"/>
                  <a:pt x="1741596" y="1310806"/>
                  <a:pt x="1752600" y="1295400"/>
                </a:cubicBezTo>
                <a:cubicBezTo>
                  <a:pt x="1763039" y="1280785"/>
                  <a:pt x="1779673" y="1271477"/>
                  <a:pt x="1790700" y="1257300"/>
                </a:cubicBezTo>
                <a:cubicBezTo>
                  <a:pt x="1809442" y="1233203"/>
                  <a:pt x="1827848" y="1208404"/>
                  <a:pt x="1841500" y="1181100"/>
                </a:cubicBezTo>
                <a:cubicBezTo>
                  <a:pt x="1849967" y="1164167"/>
                  <a:pt x="1855896" y="1145706"/>
                  <a:pt x="1866900" y="1130300"/>
                </a:cubicBezTo>
                <a:cubicBezTo>
                  <a:pt x="1877339" y="1115685"/>
                  <a:pt x="1894561" y="1106815"/>
                  <a:pt x="1905000" y="1092200"/>
                </a:cubicBezTo>
                <a:cubicBezTo>
                  <a:pt x="1988580" y="975187"/>
                  <a:pt x="1869438" y="1102362"/>
                  <a:pt x="1968500" y="1003300"/>
                </a:cubicBezTo>
                <a:cubicBezTo>
                  <a:pt x="1972733" y="986367"/>
                  <a:pt x="1974324" y="968543"/>
                  <a:pt x="1981200" y="952500"/>
                </a:cubicBezTo>
                <a:cubicBezTo>
                  <a:pt x="1987213" y="938471"/>
                  <a:pt x="1999027" y="927652"/>
                  <a:pt x="2006600" y="914400"/>
                </a:cubicBezTo>
                <a:cubicBezTo>
                  <a:pt x="2062386" y="816775"/>
                  <a:pt x="1997252" y="909931"/>
                  <a:pt x="2070100" y="812800"/>
                </a:cubicBezTo>
                <a:cubicBezTo>
                  <a:pt x="2097343" y="731071"/>
                  <a:pt x="2061442" y="819841"/>
                  <a:pt x="2120900" y="736600"/>
                </a:cubicBezTo>
                <a:cubicBezTo>
                  <a:pt x="2131904" y="721194"/>
                  <a:pt x="2135296" y="701206"/>
                  <a:pt x="2146300" y="685800"/>
                </a:cubicBezTo>
                <a:cubicBezTo>
                  <a:pt x="2156739" y="671185"/>
                  <a:pt x="2172902" y="661498"/>
                  <a:pt x="2184400" y="647700"/>
                </a:cubicBezTo>
                <a:cubicBezTo>
                  <a:pt x="2194171" y="635974"/>
                  <a:pt x="2199659" y="621008"/>
                  <a:pt x="2209800" y="609600"/>
                </a:cubicBezTo>
                <a:cubicBezTo>
                  <a:pt x="2233665" y="582752"/>
                  <a:pt x="2266075" y="563288"/>
                  <a:pt x="2286000" y="533400"/>
                </a:cubicBezTo>
                <a:cubicBezTo>
                  <a:pt x="2318826" y="484161"/>
                  <a:pt x="2296920" y="500127"/>
                  <a:pt x="2349500" y="482600"/>
                </a:cubicBezTo>
                <a:cubicBezTo>
                  <a:pt x="2412563" y="388005"/>
                  <a:pt x="2331512" y="504186"/>
                  <a:pt x="2413000" y="406400"/>
                </a:cubicBezTo>
                <a:cubicBezTo>
                  <a:pt x="2422771" y="394674"/>
                  <a:pt x="2426674" y="378071"/>
                  <a:pt x="2438400" y="368300"/>
                </a:cubicBezTo>
                <a:cubicBezTo>
                  <a:pt x="2452944" y="356180"/>
                  <a:pt x="2472267" y="351367"/>
                  <a:pt x="2489200" y="342900"/>
                </a:cubicBezTo>
                <a:cubicBezTo>
                  <a:pt x="2518833" y="254000"/>
                  <a:pt x="2489200" y="275167"/>
                  <a:pt x="2552700" y="254000"/>
                </a:cubicBezTo>
                <a:cubicBezTo>
                  <a:pt x="2664010" y="142690"/>
                  <a:pt x="2522812" y="278907"/>
                  <a:pt x="2628900" y="190500"/>
                </a:cubicBezTo>
                <a:cubicBezTo>
                  <a:pt x="2642698" y="179002"/>
                  <a:pt x="2651406" y="161311"/>
                  <a:pt x="2667000" y="152400"/>
                </a:cubicBezTo>
                <a:cubicBezTo>
                  <a:pt x="2799949" y="76429"/>
                  <a:pt x="2633007" y="211152"/>
                  <a:pt x="2768600" y="114300"/>
                </a:cubicBezTo>
                <a:cubicBezTo>
                  <a:pt x="2783215" y="103861"/>
                  <a:pt x="2791000" y="84922"/>
                  <a:pt x="2806700" y="76200"/>
                </a:cubicBezTo>
                <a:cubicBezTo>
                  <a:pt x="2830105" y="63197"/>
                  <a:pt x="2857500" y="59267"/>
                  <a:pt x="2882900" y="50800"/>
                </a:cubicBezTo>
                <a:lnTo>
                  <a:pt x="2959100" y="25400"/>
                </a:lnTo>
                <a:cubicBezTo>
                  <a:pt x="2971800" y="21167"/>
                  <a:pt x="2983859" y="13812"/>
                  <a:pt x="2997200" y="12700"/>
                </a:cubicBezTo>
                <a:lnTo>
                  <a:pt x="3149600" y="0"/>
                </a:lnTo>
                <a:cubicBezTo>
                  <a:pt x="3199004" y="2353"/>
                  <a:pt x="3466364" y="11247"/>
                  <a:pt x="3556000" y="25400"/>
                </a:cubicBezTo>
                <a:cubicBezTo>
                  <a:pt x="3590482" y="30844"/>
                  <a:pt x="3623585" y="42950"/>
                  <a:pt x="3657600" y="50800"/>
                </a:cubicBezTo>
                <a:cubicBezTo>
                  <a:pt x="3678633" y="55654"/>
                  <a:pt x="3699808" y="59951"/>
                  <a:pt x="3721100" y="63500"/>
                </a:cubicBezTo>
                <a:cubicBezTo>
                  <a:pt x="3806183" y="77681"/>
                  <a:pt x="3825712" y="72971"/>
                  <a:pt x="3911600" y="101600"/>
                </a:cubicBezTo>
                <a:cubicBezTo>
                  <a:pt x="3924300" y="105833"/>
                  <a:pt x="3937998" y="107799"/>
                  <a:pt x="3949700" y="114300"/>
                </a:cubicBezTo>
                <a:cubicBezTo>
                  <a:pt x="3976385" y="129125"/>
                  <a:pt x="3996940" y="155447"/>
                  <a:pt x="4025900" y="165100"/>
                </a:cubicBezTo>
                <a:cubicBezTo>
                  <a:pt x="4038600" y="169333"/>
                  <a:pt x="4052026" y="171813"/>
                  <a:pt x="4064000" y="177800"/>
                </a:cubicBezTo>
                <a:cubicBezTo>
                  <a:pt x="4162477" y="227039"/>
                  <a:pt x="4044435" y="183978"/>
                  <a:pt x="4140200" y="215900"/>
                </a:cubicBezTo>
                <a:cubicBezTo>
                  <a:pt x="4207933" y="317500"/>
                  <a:pt x="4119033" y="194733"/>
                  <a:pt x="4203700" y="279400"/>
                </a:cubicBezTo>
                <a:cubicBezTo>
                  <a:pt x="4214493" y="290193"/>
                  <a:pt x="4217374" y="307729"/>
                  <a:pt x="4229100" y="317500"/>
                </a:cubicBezTo>
                <a:cubicBezTo>
                  <a:pt x="4250025" y="334937"/>
                  <a:pt x="4291531" y="346777"/>
                  <a:pt x="4318000" y="355600"/>
                </a:cubicBezTo>
                <a:cubicBezTo>
                  <a:pt x="4394757" y="509113"/>
                  <a:pt x="4296997" y="318844"/>
                  <a:pt x="4368800" y="444500"/>
                </a:cubicBezTo>
                <a:cubicBezTo>
                  <a:pt x="4378193" y="460938"/>
                  <a:pt x="4384807" y="478862"/>
                  <a:pt x="4394200" y="495300"/>
                </a:cubicBezTo>
                <a:cubicBezTo>
                  <a:pt x="4401773" y="508552"/>
                  <a:pt x="4412774" y="519748"/>
                  <a:pt x="4419600" y="533400"/>
                </a:cubicBezTo>
                <a:cubicBezTo>
                  <a:pt x="4450272" y="594744"/>
                  <a:pt x="4406174" y="554082"/>
                  <a:pt x="4470400" y="596900"/>
                </a:cubicBezTo>
                <a:cubicBezTo>
                  <a:pt x="4478867" y="618067"/>
                  <a:pt x="4485605" y="640010"/>
                  <a:pt x="4495800" y="660400"/>
                </a:cubicBezTo>
                <a:cubicBezTo>
                  <a:pt x="4502626" y="674052"/>
                  <a:pt x="4514374" y="684848"/>
                  <a:pt x="4521200" y="698500"/>
                </a:cubicBezTo>
                <a:cubicBezTo>
                  <a:pt x="4527187" y="710474"/>
                  <a:pt x="4527913" y="724626"/>
                  <a:pt x="4533900" y="736600"/>
                </a:cubicBezTo>
                <a:cubicBezTo>
                  <a:pt x="4540726" y="750252"/>
                  <a:pt x="4550428" y="762280"/>
                  <a:pt x="4559300" y="774700"/>
                </a:cubicBezTo>
                <a:cubicBezTo>
                  <a:pt x="4578770" y="801958"/>
                  <a:pt x="4605697" y="833670"/>
                  <a:pt x="4622800" y="863600"/>
                </a:cubicBezTo>
                <a:cubicBezTo>
                  <a:pt x="4632193" y="880038"/>
                  <a:pt x="4638807" y="897962"/>
                  <a:pt x="4648200" y="914400"/>
                </a:cubicBezTo>
                <a:cubicBezTo>
                  <a:pt x="4655773" y="927652"/>
                  <a:pt x="4666774" y="938848"/>
                  <a:pt x="4673600" y="952500"/>
                </a:cubicBezTo>
                <a:cubicBezTo>
                  <a:pt x="4702778" y="1010855"/>
                  <a:pt x="4687621" y="1009965"/>
                  <a:pt x="4724400" y="1054100"/>
                </a:cubicBezTo>
                <a:cubicBezTo>
                  <a:pt x="4735898" y="1067898"/>
                  <a:pt x="4749800" y="1079500"/>
                  <a:pt x="4762500" y="1092200"/>
                </a:cubicBezTo>
                <a:cubicBezTo>
                  <a:pt x="4785785" y="1162054"/>
                  <a:pt x="4761209" y="1099466"/>
                  <a:pt x="4800600" y="1168400"/>
                </a:cubicBezTo>
                <a:cubicBezTo>
                  <a:pt x="4809993" y="1184838"/>
                  <a:pt x="4818542" y="1201799"/>
                  <a:pt x="4826000" y="1219200"/>
                </a:cubicBezTo>
                <a:cubicBezTo>
                  <a:pt x="4831273" y="1231505"/>
                  <a:pt x="4832713" y="1245326"/>
                  <a:pt x="4838700" y="1257300"/>
                </a:cubicBezTo>
                <a:cubicBezTo>
                  <a:pt x="4847985" y="1275871"/>
                  <a:pt x="4893571" y="1334695"/>
                  <a:pt x="4902200" y="1346200"/>
                </a:cubicBezTo>
                <a:cubicBezTo>
                  <a:pt x="4906433" y="1358900"/>
                  <a:pt x="4907474" y="1373161"/>
                  <a:pt x="4914900" y="1384300"/>
                </a:cubicBezTo>
                <a:cubicBezTo>
                  <a:pt x="4924863" y="1399244"/>
                  <a:pt x="4941502" y="1408602"/>
                  <a:pt x="4953000" y="1422400"/>
                </a:cubicBezTo>
                <a:cubicBezTo>
                  <a:pt x="4962771" y="1434126"/>
                  <a:pt x="4969933" y="1447800"/>
                  <a:pt x="4978400" y="1460500"/>
                </a:cubicBezTo>
                <a:cubicBezTo>
                  <a:pt x="4982633" y="1477433"/>
                  <a:pt x="4980196" y="1497670"/>
                  <a:pt x="4991100" y="1511300"/>
                </a:cubicBezTo>
                <a:cubicBezTo>
                  <a:pt x="4999463" y="1521753"/>
                  <a:pt x="5018747" y="1515637"/>
                  <a:pt x="5029200" y="1524000"/>
                </a:cubicBezTo>
                <a:cubicBezTo>
                  <a:pt x="5041119" y="1533535"/>
                  <a:pt x="5047291" y="1548700"/>
                  <a:pt x="5054600" y="1562100"/>
                </a:cubicBezTo>
                <a:cubicBezTo>
                  <a:pt x="5072731" y="1595341"/>
                  <a:pt x="5084397" y="1632195"/>
                  <a:pt x="5105400" y="1663700"/>
                </a:cubicBezTo>
                <a:cubicBezTo>
                  <a:pt x="5122333" y="1689100"/>
                  <a:pt x="5146547" y="1710940"/>
                  <a:pt x="5156200" y="1739900"/>
                </a:cubicBezTo>
                <a:cubicBezTo>
                  <a:pt x="5166564" y="1770992"/>
                  <a:pt x="5174683" y="1801337"/>
                  <a:pt x="5194300" y="1828800"/>
                </a:cubicBezTo>
                <a:cubicBezTo>
                  <a:pt x="5204739" y="1843415"/>
                  <a:pt x="5221961" y="1852285"/>
                  <a:pt x="5232400" y="1866900"/>
                </a:cubicBezTo>
                <a:cubicBezTo>
                  <a:pt x="5243404" y="1882306"/>
                  <a:pt x="5248060" y="1901466"/>
                  <a:pt x="5257800" y="1917700"/>
                </a:cubicBezTo>
                <a:cubicBezTo>
                  <a:pt x="5273506" y="1943877"/>
                  <a:pt x="5291667" y="1968500"/>
                  <a:pt x="5308600" y="1993900"/>
                </a:cubicBezTo>
                <a:lnTo>
                  <a:pt x="5334000" y="2032000"/>
                </a:lnTo>
                <a:cubicBezTo>
                  <a:pt x="5342467" y="2044700"/>
                  <a:pt x="5348607" y="2059307"/>
                  <a:pt x="5359400" y="2070100"/>
                </a:cubicBezTo>
                <a:cubicBezTo>
                  <a:pt x="5372100" y="2082800"/>
                  <a:pt x="5386002" y="2094402"/>
                  <a:pt x="5397500" y="2108200"/>
                </a:cubicBezTo>
                <a:cubicBezTo>
                  <a:pt x="5407271" y="2119926"/>
                  <a:pt x="5412759" y="2134892"/>
                  <a:pt x="5422900" y="2146300"/>
                </a:cubicBezTo>
                <a:cubicBezTo>
                  <a:pt x="5446765" y="2173148"/>
                  <a:pt x="5499100" y="2222500"/>
                  <a:pt x="5499100" y="2222500"/>
                </a:cubicBezTo>
                <a:cubicBezTo>
                  <a:pt x="5510869" y="2257806"/>
                  <a:pt x="5510939" y="2269157"/>
                  <a:pt x="5537200" y="2298700"/>
                </a:cubicBezTo>
                <a:cubicBezTo>
                  <a:pt x="5561065" y="2325548"/>
                  <a:pt x="5597336" y="2342771"/>
                  <a:pt x="5613400" y="2374900"/>
                </a:cubicBezTo>
                <a:cubicBezTo>
                  <a:pt x="5630333" y="2408767"/>
                  <a:pt x="5652226" y="2440579"/>
                  <a:pt x="5664200" y="2476500"/>
                </a:cubicBezTo>
                <a:cubicBezTo>
                  <a:pt x="5668433" y="2489200"/>
                  <a:pt x="5670258" y="2502977"/>
                  <a:pt x="5676900" y="2514600"/>
                </a:cubicBezTo>
                <a:cubicBezTo>
                  <a:pt x="5687402" y="2532978"/>
                  <a:pt x="5702300" y="2548467"/>
                  <a:pt x="5715000" y="2565400"/>
                </a:cubicBezTo>
                <a:cubicBezTo>
                  <a:pt x="5754652" y="2684355"/>
                  <a:pt x="5689694" y="2508415"/>
                  <a:pt x="5765800" y="2641600"/>
                </a:cubicBezTo>
                <a:cubicBezTo>
                  <a:pt x="5836794" y="2765839"/>
                  <a:pt x="5693523" y="2603034"/>
                  <a:pt x="5803900" y="2768600"/>
                </a:cubicBezTo>
                <a:lnTo>
                  <a:pt x="5854700" y="2844800"/>
                </a:lnTo>
                <a:cubicBezTo>
                  <a:pt x="5857689" y="2856757"/>
                  <a:pt x="5871818" y="2918793"/>
                  <a:pt x="5880100" y="2933700"/>
                </a:cubicBezTo>
                <a:cubicBezTo>
                  <a:pt x="5894925" y="2960385"/>
                  <a:pt x="5921247" y="2980940"/>
                  <a:pt x="5930900" y="3009900"/>
                </a:cubicBezTo>
                <a:cubicBezTo>
                  <a:pt x="5935133" y="3022600"/>
                  <a:pt x="5937099" y="3036298"/>
                  <a:pt x="5943600" y="3048000"/>
                </a:cubicBezTo>
                <a:cubicBezTo>
                  <a:pt x="5958425" y="3074685"/>
                  <a:pt x="5977467" y="3098800"/>
                  <a:pt x="5994400" y="3124200"/>
                </a:cubicBezTo>
                <a:cubicBezTo>
                  <a:pt x="6002867" y="3136900"/>
                  <a:pt x="6014973" y="3147820"/>
                  <a:pt x="6019800" y="3162300"/>
                </a:cubicBezTo>
                <a:cubicBezTo>
                  <a:pt x="6024033" y="3175000"/>
                  <a:pt x="6027227" y="3188095"/>
                  <a:pt x="6032500" y="3200400"/>
                </a:cubicBezTo>
                <a:cubicBezTo>
                  <a:pt x="6039958" y="3217801"/>
                  <a:pt x="6051253" y="3233473"/>
                  <a:pt x="6057900" y="3251200"/>
                </a:cubicBezTo>
                <a:cubicBezTo>
                  <a:pt x="6059511" y="3255495"/>
                  <a:pt x="6076076" y="3331070"/>
                  <a:pt x="6083300" y="3340100"/>
                </a:cubicBezTo>
                <a:cubicBezTo>
                  <a:pt x="6092835" y="3352019"/>
                  <a:pt x="6108700" y="3357033"/>
                  <a:pt x="6121400" y="3365500"/>
                </a:cubicBezTo>
                <a:cubicBezTo>
                  <a:pt x="6129867" y="3378200"/>
                  <a:pt x="6139974" y="3389948"/>
                  <a:pt x="6146800" y="3403600"/>
                </a:cubicBezTo>
                <a:cubicBezTo>
                  <a:pt x="6152787" y="3415574"/>
                  <a:pt x="6152074" y="3430561"/>
                  <a:pt x="6159500" y="3441700"/>
                </a:cubicBezTo>
                <a:cubicBezTo>
                  <a:pt x="6169463" y="3456644"/>
                  <a:pt x="6184900" y="3467100"/>
                  <a:pt x="6197600" y="3479800"/>
                </a:cubicBezTo>
                <a:cubicBezTo>
                  <a:pt x="6217704" y="3560216"/>
                  <a:pt x="6200618" y="3516077"/>
                  <a:pt x="6261100" y="3606800"/>
                </a:cubicBezTo>
                <a:lnTo>
                  <a:pt x="6261100" y="3606800"/>
                </a:lnTo>
                <a:cubicBezTo>
                  <a:pt x="6265333" y="3619500"/>
                  <a:pt x="6267299" y="3633198"/>
                  <a:pt x="6273800" y="3644900"/>
                </a:cubicBezTo>
                <a:cubicBezTo>
                  <a:pt x="6288625" y="3671585"/>
                  <a:pt x="6324600" y="3721100"/>
                  <a:pt x="6324600" y="3721100"/>
                </a:cubicBezTo>
                <a:cubicBezTo>
                  <a:pt x="6328833" y="3738033"/>
                  <a:pt x="6331171" y="3755557"/>
                  <a:pt x="6337300" y="3771900"/>
                </a:cubicBezTo>
                <a:cubicBezTo>
                  <a:pt x="6370698" y="3860961"/>
                  <a:pt x="6351254" y="3787107"/>
                  <a:pt x="6388100" y="3860800"/>
                </a:cubicBezTo>
                <a:cubicBezTo>
                  <a:pt x="6394087" y="3872774"/>
                  <a:pt x="6394813" y="3886926"/>
                  <a:pt x="6400800" y="3898900"/>
                </a:cubicBezTo>
                <a:cubicBezTo>
                  <a:pt x="6407626" y="3912552"/>
                  <a:pt x="6418627" y="3923748"/>
                  <a:pt x="6426200" y="3937000"/>
                </a:cubicBezTo>
                <a:cubicBezTo>
                  <a:pt x="6435593" y="3953438"/>
                  <a:pt x="6440596" y="3972394"/>
                  <a:pt x="6451600" y="3987800"/>
                </a:cubicBezTo>
                <a:cubicBezTo>
                  <a:pt x="6462039" y="4002415"/>
                  <a:pt x="6478202" y="4012102"/>
                  <a:pt x="6489700" y="4025900"/>
                </a:cubicBezTo>
                <a:cubicBezTo>
                  <a:pt x="6499471" y="4037626"/>
                  <a:pt x="6506633" y="4051300"/>
                  <a:pt x="6515100" y="4064000"/>
                </a:cubicBezTo>
                <a:lnTo>
                  <a:pt x="6527800" y="4114800"/>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lang="fi-FI"/>
          </a:p>
        </p:txBody>
      </p:sp>
      <p:sp>
        <p:nvSpPr>
          <p:cNvPr id="8" name="Suorakulmio 7"/>
          <p:cNvSpPr/>
          <p:nvPr/>
        </p:nvSpPr>
        <p:spPr>
          <a:xfrm>
            <a:off x="3556000" y="1993902"/>
            <a:ext cx="2184400" cy="3822700"/>
          </a:xfrm>
          <a:prstGeom prst="rect">
            <a:avLst/>
          </a:prstGeom>
          <a:noFill/>
          <a:ln>
            <a:prstDash val="dot"/>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9" name="Pyöristetty suorakulmio 8"/>
          <p:cNvSpPr/>
          <p:nvPr/>
        </p:nvSpPr>
        <p:spPr>
          <a:xfrm>
            <a:off x="1141427" y="3429000"/>
            <a:ext cx="2441575" cy="914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i-FI" dirty="0" smtClean="0"/>
              <a:t>Ikävystyminen,</a:t>
            </a:r>
            <a:endParaRPr lang="fi-FI" dirty="0"/>
          </a:p>
          <a:p>
            <a:pPr algn="ctr">
              <a:defRPr/>
            </a:pPr>
            <a:r>
              <a:rPr lang="fi-FI" dirty="0"/>
              <a:t>vähäinen sitoutuminen</a:t>
            </a:r>
          </a:p>
        </p:txBody>
      </p:sp>
      <p:sp>
        <p:nvSpPr>
          <p:cNvPr id="44" name="Pyöristetty suorakulmio 43"/>
          <p:cNvSpPr/>
          <p:nvPr/>
        </p:nvSpPr>
        <p:spPr>
          <a:xfrm>
            <a:off x="5740414" y="3429000"/>
            <a:ext cx="2441575" cy="914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i-FI" dirty="0"/>
              <a:t>Ylikuormitus</a:t>
            </a:r>
          </a:p>
        </p:txBody>
      </p:sp>
      <p:sp>
        <p:nvSpPr>
          <p:cNvPr id="68625" name="Tekstiruutu 10"/>
          <p:cNvSpPr txBox="1">
            <a:spLocks noChangeArrowheads="1"/>
          </p:cNvSpPr>
          <p:nvPr/>
        </p:nvSpPr>
        <p:spPr bwMode="auto">
          <a:xfrm>
            <a:off x="3707917" y="1508787"/>
            <a:ext cx="200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i-FI" sz="1800" b="1" dirty="0"/>
              <a:t>Huippusuoritus</a:t>
            </a:r>
          </a:p>
        </p:txBody>
      </p:sp>
      <p:cxnSp>
        <p:nvCxnSpPr>
          <p:cNvPr id="13" name="Suora nuoliyhdysviiva 12"/>
          <p:cNvCxnSpPr/>
          <p:nvPr/>
        </p:nvCxnSpPr>
        <p:spPr>
          <a:xfrm>
            <a:off x="2771800" y="5733256"/>
            <a:ext cx="36703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uora nuoliyhdysviiva 17"/>
          <p:cNvCxnSpPr/>
          <p:nvPr/>
        </p:nvCxnSpPr>
        <p:spPr>
          <a:xfrm flipH="1">
            <a:off x="5076056" y="5301208"/>
            <a:ext cx="13970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uora nuoliyhdysviiva 19"/>
          <p:cNvCxnSpPr/>
          <p:nvPr/>
        </p:nvCxnSpPr>
        <p:spPr>
          <a:xfrm>
            <a:off x="2771800" y="5301208"/>
            <a:ext cx="1549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kstiruutu 1"/>
          <p:cNvSpPr txBox="1"/>
          <p:nvPr/>
        </p:nvSpPr>
        <p:spPr>
          <a:xfrm>
            <a:off x="531026" y="1628775"/>
            <a:ext cx="784402" cy="369332"/>
          </a:xfrm>
          <a:prstGeom prst="rect">
            <a:avLst/>
          </a:prstGeom>
          <a:noFill/>
        </p:spPr>
        <p:txBody>
          <a:bodyPr wrap="none" rtlCol="0">
            <a:spAutoFit/>
          </a:bodyPr>
          <a:lstStyle/>
          <a:p>
            <a:r>
              <a:rPr lang="fi-FI" dirty="0" smtClean="0"/>
              <a:t>Korkea</a:t>
            </a:r>
            <a:endParaRPr lang="fi-FI" dirty="0"/>
          </a:p>
        </p:txBody>
      </p:sp>
      <p:sp>
        <p:nvSpPr>
          <p:cNvPr id="3" name="Suorakulmio 2"/>
          <p:cNvSpPr/>
          <p:nvPr/>
        </p:nvSpPr>
        <p:spPr>
          <a:xfrm>
            <a:off x="459838" y="5430355"/>
            <a:ext cx="752843" cy="369332"/>
          </a:xfrm>
          <a:prstGeom prst="rect">
            <a:avLst/>
          </a:prstGeom>
        </p:spPr>
        <p:txBody>
          <a:bodyPr wrap="none">
            <a:spAutoFit/>
          </a:bodyPr>
          <a:lstStyle/>
          <a:p>
            <a:r>
              <a:rPr lang="fi-FI" dirty="0" smtClean="0"/>
              <a:t>Matala</a:t>
            </a:r>
            <a:endParaRPr lang="fi-FI" dirty="0"/>
          </a:p>
        </p:txBody>
      </p:sp>
      <p:sp>
        <p:nvSpPr>
          <p:cNvPr id="6" name="Otsikko 5"/>
          <p:cNvSpPr>
            <a:spLocks noGrp="1"/>
          </p:cNvSpPr>
          <p:nvPr>
            <p:ph type="title"/>
          </p:nvPr>
        </p:nvSpPr>
        <p:spPr/>
        <p:txBody>
          <a:bodyPr/>
          <a:lstStyle/>
          <a:p>
            <a:r>
              <a:rPr lang="fi-FI" sz="4000" b="1" dirty="0">
                <a:solidFill>
                  <a:schemeClr val="accent1"/>
                </a:solidFill>
                <a:effectLst>
                  <a:outerShdw blurRad="38100" dist="38100" dir="2700000" algn="tl">
                    <a:srgbClr val="DDDDDD"/>
                  </a:outerShdw>
                </a:effectLst>
                <a:latin typeface="Arial" charset="0"/>
                <a:ea typeface="MS PGothic" charset="0"/>
                <a:cs typeface="+mj-cs"/>
              </a:rPr>
              <a:t>Hyvä ja paha stressi</a:t>
            </a:r>
          </a:p>
        </p:txBody>
      </p:sp>
      <p:sp>
        <p:nvSpPr>
          <p:cNvPr id="4" name="Suorakulmio 3"/>
          <p:cNvSpPr/>
          <p:nvPr/>
        </p:nvSpPr>
        <p:spPr>
          <a:xfrm>
            <a:off x="5436096" y="5949280"/>
            <a:ext cx="3138036" cy="369332"/>
          </a:xfrm>
          <a:prstGeom prst="rect">
            <a:avLst/>
          </a:prstGeom>
        </p:spPr>
        <p:txBody>
          <a:bodyPr wrap="none">
            <a:spAutoFit/>
          </a:bodyPr>
          <a:lstStyle/>
          <a:p>
            <a:r>
              <a:rPr lang="fi-FI" dirty="0" err="1" smtClean="0"/>
              <a:t>vrt</a:t>
            </a:r>
            <a:r>
              <a:rPr lang="fi-FI" dirty="0" smtClean="0"/>
              <a:t>,. </a:t>
            </a:r>
            <a:r>
              <a:rPr lang="fi-FI" dirty="0" err="1" smtClean="0"/>
              <a:t>Robertson</a:t>
            </a:r>
            <a:r>
              <a:rPr lang="fi-FI" dirty="0" smtClean="0"/>
              <a:t> </a:t>
            </a:r>
            <a:r>
              <a:rPr lang="fi-FI" dirty="0"/>
              <a:t>I. &amp; Cooper C. 2011</a:t>
            </a:r>
          </a:p>
        </p:txBody>
      </p:sp>
      <p:sp>
        <p:nvSpPr>
          <p:cNvPr id="12" name="Alatunnisteen paikkamerkki 11"/>
          <p:cNvSpPr>
            <a:spLocks noGrp="1"/>
          </p:cNvSpPr>
          <p:nvPr>
            <p:ph type="ftr" sz="quarter" idx="11"/>
          </p:nvPr>
        </p:nvSpPr>
        <p:spPr/>
        <p:txBody>
          <a:bodyPr/>
          <a:lstStyle/>
          <a:p>
            <a:pPr>
              <a:defRPr/>
            </a:pPr>
            <a:r>
              <a:rPr lang="en-US" altLang="en-US" smtClean="0"/>
              <a:t>Dosentti Marja-Liisa Manka, Tampereen yliopisto</a:t>
            </a:r>
            <a:endParaRPr lang="en-US" altLang="en-US"/>
          </a:p>
        </p:txBody>
      </p:sp>
      <p:sp>
        <p:nvSpPr>
          <p:cNvPr id="5" name="Suorakulmio 4"/>
          <p:cNvSpPr/>
          <p:nvPr/>
        </p:nvSpPr>
        <p:spPr>
          <a:xfrm rot="20456371">
            <a:off x="5815813" y="892136"/>
            <a:ext cx="3131985" cy="2031325"/>
          </a:xfrm>
          <a:prstGeom prst="rect">
            <a:avLst/>
          </a:prstGeom>
        </p:spPr>
        <p:txBody>
          <a:bodyPr wrap="square">
            <a:spAutoFit/>
          </a:bodyPr>
          <a:lstStyle/>
          <a:p>
            <a:r>
              <a:rPr lang="fi-FI" b="1" dirty="0" smtClean="0">
                <a:solidFill>
                  <a:schemeClr val="tx2"/>
                </a:solidFill>
                <a:latin typeface="Arial" charset="0"/>
              </a:rPr>
              <a:t>Unihäiriöt aamuyöllä</a:t>
            </a:r>
          </a:p>
          <a:p>
            <a:r>
              <a:rPr lang="fi-FI" b="1" dirty="0" smtClean="0">
                <a:solidFill>
                  <a:schemeClr val="tx2"/>
                </a:solidFill>
                <a:latin typeface="Arial" charset="0"/>
              </a:rPr>
              <a:t>Ärtyisyys</a:t>
            </a:r>
          </a:p>
          <a:p>
            <a:r>
              <a:rPr lang="fi-FI" b="1" dirty="0" smtClean="0">
                <a:solidFill>
                  <a:schemeClr val="tx2"/>
                </a:solidFill>
                <a:latin typeface="Arial" charset="0"/>
              </a:rPr>
              <a:t>Kyynisyys</a:t>
            </a:r>
          </a:p>
          <a:p>
            <a:r>
              <a:rPr lang="fi-FI" b="1" dirty="0" smtClean="0">
                <a:solidFill>
                  <a:schemeClr val="tx2"/>
                </a:solidFill>
                <a:latin typeface="Arial" charset="0"/>
              </a:rPr>
              <a:t>Fysiologiset oireet</a:t>
            </a:r>
          </a:p>
          <a:p>
            <a:r>
              <a:rPr lang="fi-FI" b="1" dirty="0" smtClean="0">
                <a:solidFill>
                  <a:schemeClr val="tx2"/>
                </a:solidFill>
                <a:latin typeface="Arial" charset="0"/>
              </a:rPr>
              <a:t>Muistikatkot</a:t>
            </a:r>
          </a:p>
          <a:p>
            <a:r>
              <a:rPr lang="fi-FI" b="1" dirty="0" smtClean="0">
                <a:solidFill>
                  <a:schemeClr val="tx2"/>
                </a:solidFill>
                <a:latin typeface="Arial" charset="0"/>
              </a:rPr>
              <a:t>Oppimiskyky heikkenee</a:t>
            </a:r>
          </a:p>
          <a:p>
            <a:r>
              <a:rPr lang="fi-FI" b="1" dirty="0" smtClean="0">
                <a:solidFill>
                  <a:schemeClr val="tx2"/>
                </a:solidFill>
                <a:latin typeface="Arial" charset="0"/>
              </a:rPr>
              <a:t>Elämäntavat rapautuvat</a:t>
            </a:r>
          </a:p>
        </p:txBody>
      </p:sp>
      <p:sp>
        <p:nvSpPr>
          <p:cNvPr id="11" name="Tekstiruutu 10"/>
          <p:cNvSpPr txBox="1"/>
          <p:nvPr/>
        </p:nvSpPr>
        <p:spPr>
          <a:xfrm rot="20514342">
            <a:off x="7449906" y="4602888"/>
            <a:ext cx="1634131" cy="646331"/>
          </a:xfrm>
          <a:prstGeom prst="rect">
            <a:avLst/>
          </a:prstGeom>
          <a:noFill/>
        </p:spPr>
        <p:txBody>
          <a:bodyPr wrap="none" rtlCol="0">
            <a:spAutoFit/>
          </a:bodyPr>
          <a:lstStyle/>
          <a:p>
            <a:r>
              <a:rPr lang="fi-FI" b="1" dirty="0">
                <a:solidFill>
                  <a:schemeClr val="tx2"/>
                </a:solidFill>
                <a:latin typeface="Arial" charset="0"/>
              </a:rPr>
              <a:t>En kelpaa</a:t>
            </a:r>
          </a:p>
          <a:p>
            <a:r>
              <a:rPr lang="fi-FI" b="1" dirty="0">
                <a:solidFill>
                  <a:schemeClr val="tx2"/>
                </a:solidFill>
                <a:latin typeface="Arial" charset="0"/>
              </a:rPr>
              <a:t>Olen lopussa</a:t>
            </a:r>
          </a:p>
        </p:txBody>
      </p:sp>
    </p:spTree>
    <p:extLst>
      <p:ext uri="{BB962C8B-B14F-4D97-AF65-F5344CB8AC3E}">
        <p14:creationId xmlns:p14="http://schemas.microsoft.com/office/powerpoint/2010/main" val="28290990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p:txBody>
          <a:bodyPr/>
          <a:lstStyle/>
          <a:p>
            <a:pPr>
              <a:defRPr/>
            </a:pPr>
            <a:r>
              <a:rPr lang="fi-FI" sz="4000" b="1" dirty="0" smtClean="0">
                <a:solidFill>
                  <a:schemeClr val="accent1"/>
                </a:solidFill>
                <a:effectLst>
                  <a:outerShdw blurRad="38100" dist="38100" dir="2700000" algn="tl">
                    <a:srgbClr val="DDDDDD"/>
                  </a:outerShdw>
                </a:effectLst>
                <a:latin typeface="Arial" charset="0"/>
                <a:cs typeface="+mj-cs"/>
              </a:rPr>
              <a:t>Miten selvitä ongelmista?</a:t>
            </a:r>
            <a:endParaRPr lang="fi-FI" sz="4000" b="1" dirty="0">
              <a:solidFill>
                <a:schemeClr val="accent1"/>
              </a:solidFill>
              <a:effectLst>
                <a:outerShdw blurRad="38100" dist="38100" dir="2700000" algn="tl">
                  <a:srgbClr val="DDDDDD"/>
                </a:outerShdw>
              </a:effectLst>
              <a:latin typeface="Arial" charset="0"/>
              <a:cs typeface="+mj-cs"/>
            </a:endParaRPr>
          </a:p>
        </p:txBody>
      </p:sp>
      <p:graphicFrame>
        <p:nvGraphicFramePr>
          <p:cNvPr id="8" name="Sisällön paikkamerkki 7"/>
          <p:cNvGraphicFramePr>
            <a:graphicFrameLocks noGrp="1"/>
          </p:cNvGraphicFramePr>
          <p:nvPr>
            <p:ph idx="1"/>
            <p:extLst>
              <p:ext uri="{D42A27DB-BD31-4B8C-83A1-F6EECF244321}">
                <p14:modId xmlns:p14="http://schemas.microsoft.com/office/powerpoint/2010/main" val="4146152286"/>
              </p:ext>
            </p:extLst>
          </p:nvPr>
        </p:nvGraphicFramePr>
        <p:xfrm>
          <a:off x="25400" y="1300163"/>
          <a:ext cx="9144000" cy="4473435"/>
        </p:xfrm>
        <a:graphic>
          <a:graphicData uri="http://schemas.openxmlformats.org/drawingml/2006/table">
            <a:tbl>
              <a:tblPr firstRow="1" bandRow="1">
                <a:tableStyleId>{5C22544A-7EE6-4342-B048-85BDC9FD1C3A}</a:tableStyleId>
              </a:tblPr>
              <a:tblGrid>
                <a:gridCol w="1796867"/>
                <a:gridCol w="1860733"/>
                <a:gridCol w="1828800"/>
                <a:gridCol w="1828800"/>
                <a:gridCol w="1828800"/>
              </a:tblGrid>
              <a:tr h="1506537">
                <a:tc>
                  <a:txBody>
                    <a:bodyPr/>
                    <a:lstStyle/>
                    <a:p>
                      <a:r>
                        <a:rPr lang="fi-FI" sz="1800" dirty="0" smtClean="0"/>
                        <a:t>1. Ongelman ratkaiseminen</a:t>
                      </a:r>
                      <a:endParaRPr lang="fi-FI" sz="1800" dirty="0"/>
                    </a:p>
                  </a:txBody>
                  <a:tcPr marL="91448" marR="91448" marT="45723" marB="45723"/>
                </a:tc>
                <a:tc>
                  <a:txBody>
                    <a:bodyPr/>
                    <a:lstStyle/>
                    <a:p>
                      <a:r>
                        <a:rPr lang="fi-FI" sz="1800" dirty="0" smtClean="0"/>
                        <a:t>2. Asenteiden muuttaminen</a:t>
                      </a:r>
                      <a:endParaRPr lang="fi-FI" sz="1800" dirty="0"/>
                    </a:p>
                  </a:txBody>
                  <a:tcPr marL="91448" marR="91448" marT="45723" marB="45723"/>
                </a:tc>
                <a:tc>
                  <a:txBody>
                    <a:bodyPr/>
                    <a:lstStyle/>
                    <a:p>
                      <a:r>
                        <a:rPr lang="fi-FI" sz="1800" dirty="0" smtClean="0"/>
                        <a:t>3. Tavoitteiden muuttaminen</a:t>
                      </a:r>
                      <a:endParaRPr lang="fi-FI" sz="1800" dirty="0"/>
                    </a:p>
                  </a:txBody>
                  <a:tcPr marL="91448" marR="91448" marT="45723" marB="45723"/>
                </a:tc>
                <a:tc>
                  <a:txBody>
                    <a:bodyPr/>
                    <a:lstStyle/>
                    <a:p>
                      <a:r>
                        <a:rPr lang="fi-FI" sz="1800" dirty="0" smtClean="0"/>
                        <a:t>4.</a:t>
                      </a:r>
                      <a:r>
                        <a:rPr lang="fi-FI" sz="1800" baseline="0" dirty="0" smtClean="0"/>
                        <a:t> </a:t>
                      </a:r>
                      <a:r>
                        <a:rPr lang="fi-FI" sz="1800" dirty="0" smtClean="0"/>
                        <a:t>Tärkeys-järjestyksen muuttaminen</a:t>
                      </a:r>
                      <a:endParaRPr lang="fi-FI" sz="1800" dirty="0"/>
                    </a:p>
                  </a:txBody>
                  <a:tcPr marL="91448" marR="91448" marT="45723" marB="45723"/>
                </a:tc>
                <a:tc>
                  <a:txBody>
                    <a:bodyPr/>
                    <a:lstStyle/>
                    <a:p>
                      <a:r>
                        <a:rPr lang="fi-FI" sz="1800" dirty="0" smtClean="0"/>
                        <a:t>5. Hyvinvoinnin lisääminen muilla elämän-alueilla</a:t>
                      </a:r>
                      <a:endParaRPr lang="fi-FI" sz="1800" dirty="0"/>
                    </a:p>
                  </a:txBody>
                  <a:tcPr marL="91448" marR="91448" marT="45723" marB="45723"/>
                </a:tc>
              </a:tr>
              <a:tr h="370862">
                <a:tc>
                  <a:txBody>
                    <a:bodyPr/>
                    <a:lstStyle/>
                    <a:p>
                      <a:endParaRPr lang="fi-FI" sz="1800" dirty="0"/>
                    </a:p>
                  </a:txBody>
                  <a:tcPr marL="91448" marR="91448" marT="45723" marB="45723"/>
                </a:tc>
                <a:tc>
                  <a:txBody>
                    <a:bodyPr/>
                    <a:lstStyle/>
                    <a:p>
                      <a:endParaRPr lang="fi-FI" sz="1800" dirty="0"/>
                    </a:p>
                  </a:txBody>
                  <a:tcPr marL="91448" marR="91448" marT="45723" marB="45723"/>
                </a:tc>
                <a:tc>
                  <a:txBody>
                    <a:bodyPr/>
                    <a:lstStyle/>
                    <a:p>
                      <a:endParaRPr lang="fi-FI" sz="1800"/>
                    </a:p>
                  </a:txBody>
                  <a:tcPr marL="91448" marR="91448" marT="45723" marB="45723"/>
                </a:tc>
                <a:tc>
                  <a:txBody>
                    <a:bodyPr/>
                    <a:lstStyle/>
                    <a:p>
                      <a:endParaRPr lang="fi-FI" sz="1800"/>
                    </a:p>
                  </a:txBody>
                  <a:tcPr marL="91448" marR="91448" marT="45723" marB="45723"/>
                </a:tc>
                <a:tc>
                  <a:txBody>
                    <a:bodyPr/>
                    <a:lstStyle/>
                    <a:p>
                      <a:endParaRPr lang="fi-FI" sz="1800"/>
                    </a:p>
                  </a:txBody>
                  <a:tcPr marL="91448" marR="91448" marT="45723" marB="45723"/>
                </a:tc>
              </a:tr>
              <a:tr h="2225174">
                <a:tc>
                  <a:txBody>
                    <a:bodyPr/>
                    <a:lstStyle/>
                    <a:p>
                      <a:r>
                        <a:rPr lang="fi-FI" sz="1800" dirty="0" err="1" smtClean="0"/>
                        <a:t>Ongelmanrat-kaisu</a:t>
                      </a:r>
                      <a:r>
                        <a:rPr lang="fi-FI" sz="1800" dirty="0" smtClean="0"/>
                        <a:t> tilanteen</a:t>
                      </a:r>
                      <a:r>
                        <a:rPr lang="fi-FI" sz="1800" baseline="0" dirty="0" smtClean="0"/>
                        <a:t> parantamiseksi, ”kissa pöydälle”</a:t>
                      </a:r>
                    </a:p>
                    <a:p>
                      <a:endParaRPr lang="fi-FI" sz="1800" dirty="0"/>
                    </a:p>
                  </a:txBody>
                  <a:tcPr marL="91448" marR="91448" marT="45723" marB="45723"/>
                </a:tc>
                <a:tc>
                  <a:txBody>
                    <a:bodyPr/>
                    <a:lstStyle/>
                    <a:p>
                      <a:r>
                        <a:rPr lang="fi-FI" sz="1800" dirty="0" smtClean="0"/>
                        <a:t>Selvitä, voisitko</a:t>
                      </a:r>
                      <a:r>
                        <a:rPr lang="fi-FI" sz="1800" baseline="0" dirty="0" smtClean="0"/>
                        <a:t> katsoa asiaa toisesta näkökulmasta? Onko tulkintasi ”oikea”?</a:t>
                      </a:r>
                      <a:endParaRPr lang="fi-FI" sz="1800" dirty="0"/>
                    </a:p>
                  </a:txBody>
                  <a:tcPr marL="91448" marR="91448" marT="45723" marB="45723"/>
                </a:tc>
                <a:tc>
                  <a:txBody>
                    <a:bodyPr/>
                    <a:lstStyle/>
                    <a:p>
                      <a:r>
                        <a:rPr lang="fi-FI" sz="1800" dirty="0" smtClean="0"/>
                        <a:t>Realistisempien tavoitteiden asettaminen kokeilemalla </a:t>
                      </a:r>
                      <a:r>
                        <a:rPr lang="fi-FI" sz="1800" smtClean="0"/>
                        <a:t>korkeampia</a:t>
                      </a:r>
                      <a:r>
                        <a:rPr lang="fi-FI" sz="1800" baseline="0" smtClean="0"/>
                        <a:t> tai </a:t>
                      </a:r>
                      <a:r>
                        <a:rPr lang="fi-FI" sz="1800" smtClean="0"/>
                        <a:t>matalampia</a:t>
                      </a:r>
                      <a:r>
                        <a:rPr lang="fi-FI" sz="1800" baseline="0" smtClean="0"/>
                        <a:t> </a:t>
                      </a:r>
                      <a:r>
                        <a:rPr lang="fi-FI" sz="1800" baseline="0" dirty="0" smtClean="0"/>
                        <a:t>tavoitteita</a:t>
                      </a:r>
                      <a:endParaRPr lang="fi-FI" sz="1800" dirty="0"/>
                    </a:p>
                  </a:txBody>
                  <a:tcPr marL="91448" marR="91448" marT="45723" marB="45723"/>
                </a:tc>
                <a:tc>
                  <a:txBody>
                    <a:bodyPr/>
                    <a:lstStyle/>
                    <a:p>
                      <a:r>
                        <a:rPr lang="fi-FI" sz="1800" dirty="0" smtClean="0"/>
                        <a:t>Mikä on juuri nyt</a:t>
                      </a:r>
                      <a:r>
                        <a:rPr lang="fi-FI" sz="1800" baseline="0" dirty="0" smtClean="0"/>
                        <a:t> </a:t>
                      </a:r>
                      <a:r>
                        <a:rPr lang="fi-FI" sz="1800" dirty="0" smtClean="0"/>
                        <a:t>tärkeintä ja hallittavissa?</a:t>
                      </a:r>
                      <a:endParaRPr lang="fi-FI" sz="1800" dirty="0"/>
                    </a:p>
                  </a:txBody>
                  <a:tcPr marL="91448" marR="91448" marT="45723" marB="45723"/>
                </a:tc>
                <a:tc>
                  <a:txBody>
                    <a:bodyPr/>
                    <a:lstStyle/>
                    <a:p>
                      <a:r>
                        <a:rPr lang="fi-FI" sz="1800" dirty="0" smtClean="0"/>
                        <a:t>Lisää hyvinvointia muilla alueilla, joista tulet hyvälle mielelle</a:t>
                      </a:r>
                      <a:endParaRPr lang="fi-FI" sz="1800" dirty="0"/>
                    </a:p>
                  </a:txBody>
                  <a:tcPr marL="91448" marR="91448" marT="45723" marB="45723"/>
                </a:tc>
              </a:tr>
              <a:tr h="370862">
                <a:tc>
                  <a:txBody>
                    <a:bodyPr/>
                    <a:lstStyle/>
                    <a:p>
                      <a:endParaRPr lang="fi-FI" sz="1800"/>
                    </a:p>
                  </a:txBody>
                  <a:tcPr marL="91448" marR="91448" marT="45723" marB="45723"/>
                </a:tc>
                <a:tc>
                  <a:txBody>
                    <a:bodyPr/>
                    <a:lstStyle/>
                    <a:p>
                      <a:endParaRPr lang="fi-FI" sz="1800"/>
                    </a:p>
                  </a:txBody>
                  <a:tcPr marL="91448" marR="91448" marT="45723" marB="45723"/>
                </a:tc>
                <a:tc>
                  <a:txBody>
                    <a:bodyPr/>
                    <a:lstStyle/>
                    <a:p>
                      <a:endParaRPr lang="fi-FI" sz="1800"/>
                    </a:p>
                  </a:txBody>
                  <a:tcPr marL="91448" marR="91448" marT="45723" marB="45723"/>
                </a:tc>
                <a:tc>
                  <a:txBody>
                    <a:bodyPr/>
                    <a:lstStyle/>
                    <a:p>
                      <a:endParaRPr lang="fi-FI" sz="1800"/>
                    </a:p>
                  </a:txBody>
                  <a:tcPr marL="91448" marR="91448" marT="45723" marB="45723"/>
                </a:tc>
                <a:tc>
                  <a:txBody>
                    <a:bodyPr/>
                    <a:lstStyle/>
                    <a:p>
                      <a:endParaRPr lang="fi-FI" sz="1800" dirty="0"/>
                    </a:p>
                  </a:txBody>
                  <a:tcPr marL="91448" marR="91448" marT="45723" marB="45723"/>
                </a:tc>
              </a:tr>
            </a:tbl>
          </a:graphicData>
        </a:graphic>
      </p:graphicFrame>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spTree>
    <p:extLst>
      <p:ext uri="{BB962C8B-B14F-4D97-AF65-F5344CB8AC3E}">
        <p14:creationId xmlns:p14="http://schemas.microsoft.com/office/powerpoint/2010/main" val="40353030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smtClean="0">
                <a:latin typeface="Arial" charset="0"/>
              </a:rPr>
              <a:t>Dosentti Marja-Liisa Manka, Tampereen yliopisto</a:t>
            </a:r>
            <a:endParaRPr lang="en-US" sz="1200">
              <a:latin typeface="Arial" charset="0"/>
            </a:endParaRPr>
          </a:p>
        </p:txBody>
      </p:sp>
      <p:sp>
        <p:nvSpPr>
          <p:cNvPr id="181250" name="Rectangle 2"/>
          <p:cNvSpPr>
            <a:spLocks noGrp="1" noChangeArrowheads="1"/>
          </p:cNvSpPr>
          <p:nvPr>
            <p:ph type="title"/>
          </p:nvPr>
        </p:nvSpPr>
        <p:spPr>
          <a:xfrm>
            <a:off x="457200" y="277813"/>
            <a:ext cx="8507288" cy="1139825"/>
          </a:xfrm>
        </p:spPr>
        <p:txBody>
          <a:bodyPr/>
          <a:lstStyle/>
          <a:p>
            <a:pPr>
              <a:defRPr/>
            </a:pPr>
            <a:r>
              <a:rPr lang="fi-FI" sz="3600" b="1" dirty="0" smtClean="0">
                <a:solidFill>
                  <a:schemeClr val="accent1"/>
                </a:solidFill>
                <a:effectLst>
                  <a:outerShdw blurRad="38100" dist="38100" dir="2700000" algn="tl">
                    <a:srgbClr val="DDDDDD"/>
                  </a:outerShdw>
                </a:effectLst>
                <a:latin typeface="Arial" charset="0"/>
                <a:cs typeface="+mj-cs"/>
              </a:rPr>
              <a:t>6. Opettele psykologista pää</a:t>
            </a:r>
            <a:r>
              <a:rPr lang="fi-FI" sz="4000" b="1" dirty="0" smtClean="0">
                <a:solidFill>
                  <a:schemeClr val="accent1"/>
                </a:solidFill>
                <a:effectLst>
                  <a:outerShdw blurRad="38100" dist="38100" dir="2700000" algn="tl">
                    <a:srgbClr val="DDDDDD"/>
                  </a:outerShdw>
                </a:effectLst>
                <a:latin typeface="Arial" charset="0"/>
                <a:cs typeface="+mj-cs"/>
              </a:rPr>
              <a:t>omaa</a:t>
            </a:r>
            <a:endParaRPr lang="en-US" sz="4000" b="1" dirty="0">
              <a:solidFill>
                <a:schemeClr val="accent1"/>
              </a:solidFill>
              <a:effectLst>
                <a:outerShdw blurRad="38100" dist="38100" dir="2700000" algn="tl">
                  <a:srgbClr val="DDDDDD"/>
                </a:outerShdw>
              </a:effectLst>
              <a:latin typeface="Arial" charset="0"/>
              <a:cs typeface="+mj-cs"/>
            </a:endParaRPr>
          </a:p>
        </p:txBody>
      </p:sp>
      <p:sp>
        <p:nvSpPr>
          <p:cNvPr id="70660" name="Rectangle 3"/>
          <p:cNvSpPr>
            <a:spLocks noGrp="1" noChangeArrowheads="1"/>
          </p:cNvSpPr>
          <p:nvPr>
            <p:ph type="body" sz="half" idx="1"/>
          </p:nvPr>
        </p:nvSpPr>
        <p:spPr>
          <a:xfrm>
            <a:off x="395536" y="1268760"/>
            <a:ext cx="4038600" cy="4530725"/>
          </a:xfrm>
        </p:spPr>
        <p:txBody>
          <a:bodyPr/>
          <a:lstStyle/>
          <a:p>
            <a:pPr>
              <a:spcBef>
                <a:spcPct val="50000"/>
              </a:spcBef>
            </a:pPr>
            <a:r>
              <a:rPr lang="fi-FI" sz="2600" dirty="0">
                <a:latin typeface="Arial" charset="0"/>
              </a:rPr>
              <a:t>on yhteydessä parempaan suoriutumiseen työssä, </a:t>
            </a:r>
            <a:r>
              <a:rPr lang="fi-FI" sz="2600" dirty="0" smtClean="0">
                <a:latin typeface="Arial" charset="0"/>
              </a:rPr>
              <a:t>työtyytyväisyyteen, terveyteen </a:t>
            </a:r>
            <a:r>
              <a:rPr lang="fi-FI" sz="2600" dirty="0">
                <a:latin typeface="Arial" charset="0"/>
              </a:rPr>
              <a:t>ja sitoutumiseen. </a:t>
            </a:r>
          </a:p>
          <a:p>
            <a:pPr>
              <a:spcBef>
                <a:spcPct val="50000"/>
              </a:spcBef>
            </a:pPr>
            <a:r>
              <a:rPr lang="fi-FI" sz="2600" dirty="0">
                <a:latin typeface="Arial" charset="0"/>
              </a:rPr>
              <a:t>vaikuttaa siihenkin, miten työyhteisön tukea pystytään hyödyntämään </a:t>
            </a:r>
          </a:p>
          <a:p>
            <a:pPr>
              <a:spcBef>
                <a:spcPct val="50000"/>
              </a:spcBef>
            </a:pPr>
            <a:r>
              <a:rPr lang="fi-FI" sz="2600" dirty="0">
                <a:latin typeface="Arial" charset="0"/>
              </a:rPr>
              <a:t>on opittavissa</a:t>
            </a:r>
          </a:p>
          <a:p>
            <a:pPr>
              <a:buFont typeface="Wingdings" charset="0"/>
              <a:buNone/>
            </a:pPr>
            <a:endParaRPr lang="en-US" sz="2600" dirty="0">
              <a:latin typeface="Arial" charset="0"/>
            </a:endParaRPr>
          </a:p>
        </p:txBody>
      </p:sp>
      <p:sp>
        <p:nvSpPr>
          <p:cNvPr id="34822" name="Rectangle 4"/>
          <p:cNvSpPr>
            <a:spLocks noChangeArrowheads="1"/>
          </p:cNvSpPr>
          <p:nvPr/>
        </p:nvSpPr>
        <p:spPr bwMode="auto">
          <a:xfrm>
            <a:off x="395288" y="6021388"/>
            <a:ext cx="81486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i-FI" dirty="0" err="1">
                <a:cs typeface="+mn-cs"/>
              </a:rPr>
              <a:t>Luthans</a:t>
            </a:r>
            <a:r>
              <a:rPr lang="fi-FI" dirty="0">
                <a:cs typeface="+mn-cs"/>
              </a:rPr>
              <a:t>, Norman, </a:t>
            </a:r>
            <a:r>
              <a:rPr lang="fi-FI" dirty="0" err="1">
                <a:cs typeface="+mn-cs"/>
              </a:rPr>
              <a:t>Avolio</a:t>
            </a:r>
            <a:r>
              <a:rPr lang="fi-FI" dirty="0">
                <a:cs typeface="+mn-cs"/>
              </a:rPr>
              <a:t> &amp; </a:t>
            </a:r>
            <a:r>
              <a:rPr lang="fi-FI" dirty="0" err="1">
                <a:cs typeface="+mn-cs"/>
              </a:rPr>
              <a:t>Avey</a:t>
            </a:r>
            <a:r>
              <a:rPr lang="fi-FI" dirty="0">
                <a:cs typeface="+mn-cs"/>
              </a:rPr>
              <a:t> 2008, </a:t>
            </a:r>
            <a:r>
              <a:rPr lang="fi-FI" dirty="0" err="1">
                <a:cs typeface="+mn-cs"/>
              </a:rPr>
              <a:t>Lyubomirsky</a:t>
            </a:r>
            <a:r>
              <a:rPr lang="fi-FI" dirty="0">
                <a:cs typeface="+mn-cs"/>
              </a:rPr>
              <a:t> 2007</a:t>
            </a:r>
          </a:p>
          <a:p>
            <a:pPr>
              <a:defRPr/>
            </a:pPr>
            <a:r>
              <a:rPr lang="fi-FI" dirty="0">
                <a:cs typeface="+mn-cs"/>
              </a:rPr>
              <a:t> 	</a:t>
            </a:r>
            <a:endParaRPr lang="en-US" dirty="0">
              <a:cs typeface="+mn-cs"/>
            </a:endParaRPr>
          </a:p>
        </p:txBody>
      </p:sp>
      <p:graphicFrame>
        <p:nvGraphicFramePr>
          <p:cNvPr id="4" name="Sisällön paikkamerkki 3"/>
          <p:cNvGraphicFramePr>
            <a:graphicFrameLocks noGrp="1"/>
          </p:cNvGraphicFramePr>
          <p:nvPr>
            <p:ph sz="half" idx="2"/>
          </p:nvPr>
        </p:nvGraphicFramePr>
        <p:xfrm>
          <a:off x="4643438" y="1052513"/>
          <a:ext cx="3529012" cy="2592388"/>
        </p:xfrm>
        <a:graphic>
          <a:graphicData uri="http://schemas.openxmlformats.org/drawingml/2006/table">
            <a:tbl>
              <a:tblPr firstRow="1" bandRow="1">
                <a:tableStyleId>{B301B821-A1FF-4177-AEE7-76D212191A09}</a:tableStyleId>
              </a:tblPr>
              <a:tblGrid>
                <a:gridCol w="1764506"/>
                <a:gridCol w="1764506"/>
              </a:tblGrid>
              <a:tr h="1296194">
                <a:tc>
                  <a:txBody>
                    <a:bodyPr/>
                    <a:lstStyle/>
                    <a:p>
                      <a:endParaRPr lang="fi-FI" sz="1800" dirty="0" smtClean="0"/>
                    </a:p>
                    <a:p>
                      <a:endParaRPr lang="fi-FI" sz="1800" dirty="0" smtClean="0"/>
                    </a:p>
                    <a:p>
                      <a:r>
                        <a:rPr lang="fi-FI" sz="1800" dirty="0" smtClean="0"/>
                        <a:t>Itseluottamus</a:t>
                      </a:r>
                    </a:p>
                    <a:p>
                      <a:endParaRPr lang="fi-FI" sz="1800" dirty="0"/>
                    </a:p>
                  </a:txBody>
                  <a:tcPr marL="91456" marR="91456" marT="45722" marB="45722">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fi-FI" sz="1800" dirty="0" smtClean="0"/>
                    </a:p>
                    <a:p>
                      <a:endParaRPr lang="fi-FI" sz="1800" dirty="0" smtClean="0"/>
                    </a:p>
                    <a:p>
                      <a:r>
                        <a:rPr lang="fi-FI" sz="1800" dirty="0" smtClean="0"/>
                        <a:t>Toiveikkuus</a:t>
                      </a:r>
                      <a:endParaRPr lang="fi-FI" sz="1800" dirty="0"/>
                    </a:p>
                  </a:txBody>
                  <a:tcPr marL="91456" marR="91456" marT="45722" marB="45722">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r>
              <a:tr h="1296194">
                <a:tc>
                  <a:txBody>
                    <a:bodyPr/>
                    <a:lstStyle/>
                    <a:p>
                      <a:endParaRPr lang="fi-FI" sz="1800" dirty="0" smtClean="0"/>
                    </a:p>
                    <a:p>
                      <a:r>
                        <a:rPr lang="fi-FI" sz="1800" b="1" kern="1200" dirty="0" smtClean="0">
                          <a:solidFill>
                            <a:schemeClr val="lt1"/>
                          </a:solidFill>
                          <a:latin typeface="+mn-lt"/>
                          <a:ea typeface="+mn-ea"/>
                          <a:cs typeface="+mn-cs"/>
                        </a:rPr>
                        <a:t>Optimismi</a:t>
                      </a:r>
                    </a:p>
                    <a:p>
                      <a:endParaRPr lang="fi-FI" sz="1800" dirty="0" smtClean="0"/>
                    </a:p>
                  </a:txBody>
                  <a:tcPr marL="91456" marR="91456" marT="45722" marB="45722">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5">
                        <a:lumMod val="90000"/>
                      </a:schemeClr>
                    </a:solidFill>
                  </a:tcPr>
                </a:tc>
                <a:tc>
                  <a:txBody>
                    <a:bodyPr/>
                    <a:lstStyle/>
                    <a:p>
                      <a:endParaRPr lang="fi-FI" sz="1800" dirty="0" smtClean="0"/>
                    </a:p>
                    <a:p>
                      <a:r>
                        <a:rPr lang="fi-FI" sz="1800" b="1" kern="1200" dirty="0" smtClean="0">
                          <a:solidFill>
                            <a:schemeClr val="lt1"/>
                          </a:solidFill>
                          <a:latin typeface="+mn-lt"/>
                          <a:ea typeface="+mn-ea"/>
                          <a:cs typeface="+mn-cs"/>
                        </a:rPr>
                        <a:t>Sitkeys</a:t>
                      </a:r>
                      <a:endParaRPr lang="fi-FI" sz="1800" b="1" kern="1200" dirty="0">
                        <a:solidFill>
                          <a:schemeClr val="lt1"/>
                        </a:solidFill>
                        <a:latin typeface="+mn-lt"/>
                        <a:ea typeface="+mn-ea"/>
                        <a:cs typeface="+mn-cs"/>
                      </a:endParaRPr>
                    </a:p>
                  </a:txBody>
                  <a:tcPr marL="91456" marR="91456" marT="45722" marB="45722">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chemeClr val="accent5">
                        <a:lumMod val="90000"/>
                      </a:schemeClr>
                    </a:solidFill>
                  </a:tcPr>
                </a:tc>
              </a:tr>
            </a:tbl>
          </a:graphicData>
        </a:graphic>
      </p:graphicFrame>
      <p:graphicFrame>
        <p:nvGraphicFramePr>
          <p:cNvPr id="9" name="Kaavio 5"/>
          <p:cNvGraphicFramePr>
            <a:graphicFrameLocks/>
          </p:cNvGraphicFramePr>
          <p:nvPr>
            <p:extLst>
              <p:ext uri="{D42A27DB-BD31-4B8C-83A1-F6EECF244321}">
                <p14:modId xmlns:p14="http://schemas.microsoft.com/office/powerpoint/2010/main" val="2676052725"/>
              </p:ext>
            </p:extLst>
          </p:nvPr>
        </p:nvGraphicFramePr>
        <p:xfrm>
          <a:off x="4644008" y="3789040"/>
          <a:ext cx="3528392" cy="2088232"/>
        </p:xfrm>
        <a:graphic>
          <a:graphicData uri="http://schemas.openxmlformats.org/presentationml/2006/ole">
            <mc:AlternateContent xmlns:mc="http://schemas.openxmlformats.org/markup-compatibility/2006">
              <mc:Choice xmlns:v="urn:schemas-microsoft-com:vml" Requires="v">
                <p:oleObj spid="_x0000_s70970" name="Laskentataulukko" r:id="rId3" imgW="4787900" imgH="2616200" progId="Excel.Sheet.8">
                  <p:embed/>
                </p:oleObj>
              </mc:Choice>
              <mc:Fallback>
                <p:oleObj name="Laskentataulukko" r:id="rId3" imgW="4787900" imgH="2616200" progId="Excel.Sheet.8">
                  <p:embed/>
                  <p:pic>
                    <p:nvPicPr>
                      <p:cNvPr id="0" name=""/>
                      <p:cNvPicPr>
                        <a:picLocks noChangeArrowheads="1"/>
                      </p:cNvPicPr>
                      <p:nvPr/>
                    </p:nvPicPr>
                    <p:blipFill>
                      <a:blip r:embed="rId4"/>
                      <a:srcRect/>
                      <a:stretch>
                        <a:fillRect/>
                      </a:stretch>
                    </p:blipFill>
                    <p:spPr bwMode="auto">
                      <a:xfrm>
                        <a:off x="4644008" y="3789040"/>
                        <a:ext cx="3528392" cy="2088232"/>
                      </a:xfrm>
                      <a:prstGeom prst="rect">
                        <a:avLst/>
                      </a:prstGeom>
                      <a:noFill/>
                      <a:ln>
                        <a:noFill/>
                      </a:ln>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7" name="Rectangle 4"/>
          <p:cNvSpPr>
            <a:spLocks noGrp="1" noChangeArrowheads="1"/>
          </p:cNvSpPr>
          <p:nvPr>
            <p:ph type="title"/>
          </p:nvPr>
        </p:nvSpPr>
        <p:spPr/>
        <p:txBody>
          <a:bodyPr/>
          <a:lstStyle/>
          <a:p>
            <a:pPr>
              <a:defRPr/>
            </a:pPr>
            <a:r>
              <a:rPr lang="fi-FI" sz="4000" b="1" dirty="0" smtClean="0">
                <a:solidFill>
                  <a:schemeClr val="accent1"/>
                </a:solidFill>
                <a:effectLst>
                  <a:outerShdw blurRad="38100" dist="38100" dir="2700000" algn="tl">
                    <a:srgbClr val="DDDDDD"/>
                  </a:outerShdw>
                </a:effectLst>
                <a:latin typeface="Arial" charset="0"/>
                <a:cs typeface="+mj-cs"/>
              </a:rPr>
              <a:t>Mistä se syntyy?</a:t>
            </a:r>
            <a:endParaRPr lang="en-US" sz="4000" b="1" dirty="0">
              <a:solidFill>
                <a:schemeClr val="accent1"/>
              </a:solidFill>
              <a:effectLst>
                <a:outerShdw blurRad="38100" dist="38100" dir="2700000" algn="tl">
                  <a:srgbClr val="DDDDDD"/>
                </a:outerShdw>
              </a:effectLst>
              <a:latin typeface="Arial" charset="0"/>
              <a:cs typeface="+mj-cs"/>
            </a:endParaRPr>
          </a:p>
        </p:txBody>
      </p:sp>
      <p:sp>
        <p:nvSpPr>
          <p:cNvPr id="75778" name="Rectangle 5"/>
          <p:cNvSpPr>
            <a:spLocks noGrp="1" noChangeArrowheads="1"/>
          </p:cNvSpPr>
          <p:nvPr>
            <p:ph type="body" sz="half" idx="1"/>
          </p:nvPr>
        </p:nvSpPr>
        <p:spPr>
          <a:xfrm>
            <a:off x="452438" y="1309688"/>
            <a:ext cx="4335462" cy="4530725"/>
          </a:xfrm>
        </p:spPr>
        <p:txBody>
          <a:bodyPr/>
          <a:lstStyle/>
          <a:p>
            <a:pPr>
              <a:lnSpc>
                <a:spcPct val="90000"/>
              </a:lnSpc>
              <a:spcBef>
                <a:spcPct val="50000"/>
              </a:spcBef>
            </a:pPr>
            <a:r>
              <a:rPr lang="fi-FI" sz="2000" b="1">
                <a:latin typeface="Arial" charset="0"/>
              </a:rPr>
              <a:t>Itseluottamus</a:t>
            </a:r>
            <a:r>
              <a:rPr lang="fi-FI" sz="2000">
                <a:latin typeface="Arial" charset="0"/>
              </a:rPr>
              <a:t>: ihmisellä on tarvittava itseluottamus omista kyvyistä onnistua haasteellisten tehtävien suorittamisesta = hallinnan tunne</a:t>
            </a:r>
          </a:p>
          <a:p>
            <a:r>
              <a:rPr lang="fi-FI" sz="2000" b="1">
                <a:latin typeface="Arial" charset="0"/>
              </a:rPr>
              <a:t>Toiveikkuus:</a:t>
            </a:r>
            <a:r>
              <a:rPr lang="fi-FI" sz="2000">
                <a:latin typeface="Arial" charset="0"/>
              </a:rPr>
              <a:t> on halua kulkea tavoitteita kohti (”tahtovoima”) ja tarvittaessa löytää vaihtoehtoisia polkuja niiden saavuttamiseen (”keinovoima”</a:t>
            </a:r>
            <a:r>
              <a:rPr lang="fi-FI" altLang="ja-JP" sz="2000">
                <a:latin typeface="Arial" charset="0"/>
              </a:rPr>
              <a:t>)</a:t>
            </a:r>
          </a:p>
          <a:p>
            <a:r>
              <a:rPr lang="fi-FI" sz="2000" b="1">
                <a:latin typeface="Arial" charset="0"/>
              </a:rPr>
              <a:t>Realistinen optimismi:</a:t>
            </a:r>
            <a:r>
              <a:rPr lang="fi-FI" sz="2000">
                <a:latin typeface="Arial" charset="0"/>
              </a:rPr>
              <a:t> ihminen näkee asioiden myönteiset puolet</a:t>
            </a:r>
          </a:p>
          <a:p>
            <a:r>
              <a:rPr lang="fi-FI" sz="2000" b="1">
                <a:latin typeface="Arial" charset="0"/>
              </a:rPr>
              <a:t>Sitkeys:</a:t>
            </a:r>
            <a:r>
              <a:rPr lang="fi-FI" sz="2000">
                <a:latin typeface="Arial" charset="0"/>
              </a:rPr>
              <a:t> kohdattaessa ongelmia ja esteitä, ne eivät lannista, vaan ihminen kestää ne ja aloittaa alusta. </a:t>
            </a:r>
          </a:p>
          <a:p>
            <a:endParaRPr lang="fi-FI" sz="2000">
              <a:latin typeface="Arial" charset="0"/>
            </a:endParaRPr>
          </a:p>
          <a:p>
            <a:endParaRPr lang="fi-FI" sz="2000">
              <a:latin typeface="Arial" charset="0"/>
            </a:endParaRPr>
          </a:p>
          <a:p>
            <a:endParaRPr lang="fi-FI" sz="2000">
              <a:latin typeface="Arial" charset="0"/>
            </a:endParaRPr>
          </a:p>
          <a:p>
            <a:pPr marL="742950" lvl="1" indent="-285750">
              <a:lnSpc>
                <a:spcPct val="90000"/>
              </a:lnSpc>
              <a:spcBef>
                <a:spcPct val="50000"/>
              </a:spcBef>
            </a:pPr>
            <a:endParaRPr lang="fi-FI" sz="2000">
              <a:latin typeface="Arial" charset="0"/>
            </a:endParaRPr>
          </a:p>
        </p:txBody>
      </p:sp>
      <p:sp>
        <p:nvSpPr>
          <p:cNvPr id="75779"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smtClean="0">
                <a:latin typeface="Arial" charset="0"/>
              </a:rPr>
              <a:t>Dosentti Marja-Liisa Manka, Tampereen yliopisto</a:t>
            </a:r>
            <a:endParaRPr lang="en-US" sz="1200">
              <a:latin typeface="Arial" charset="0"/>
            </a:endParaRPr>
          </a:p>
        </p:txBody>
      </p:sp>
      <p:sp>
        <p:nvSpPr>
          <p:cNvPr id="75781" name="Alatunnisteen paikkamerkki 4"/>
          <p:cNvSpPr txBox="1">
            <a:spLocks noGrp="1"/>
          </p:cNvSpPr>
          <p:nvPr/>
        </p:nvSpPr>
        <p:spPr bwMode="auto">
          <a:xfrm>
            <a:off x="2195513" y="6248400"/>
            <a:ext cx="4608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gn="ctr" eaLnBrk="1" hangingPunct="1"/>
            <a:endParaRPr lang="fi-FI" sz="1200">
              <a:latin typeface="Garamond" charset="0"/>
            </a:endParaRPr>
          </a:p>
        </p:txBody>
      </p:sp>
      <p:sp>
        <p:nvSpPr>
          <p:cNvPr id="75782" name="Dian numeron paikkamerkki 5"/>
          <p:cNvSpPr txBox="1">
            <a:spLocks noGrp="1"/>
          </p:cNvSpPr>
          <p:nvPr/>
        </p:nvSpPr>
        <p:spPr bwMode="auto">
          <a:xfrm>
            <a:off x="7885113" y="6243638"/>
            <a:ext cx="801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gn="r" eaLnBrk="1" hangingPunct="1"/>
            <a:fld id="{314F110A-FF6F-B549-9DA5-DD38FC02F3D4}" type="slidenum">
              <a:rPr lang="en-US" sz="1200">
                <a:latin typeface="Garamond" charset="0"/>
              </a:rPr>
              <a:pPr algn="r" eaLnBrk="1" hangingPunct="1"/>
              <a:t>28</a:t>
            </a:fld>
            <a:endParaRPr lang="en-US" sz="1200">
              <a:latin typeface="Garamond" charset="0"/>
            </a:endParaRPr>
          </a:p>
        </p:txBody>
      </p:sp>
      <p:sp>
        <p:nvSpPr>
          <p:cNvPr id="75783" name="Text Box 2"/>
          <p:cNvSpPr txBox="1">
            <a:spLocks noChangeArrowheads="1"/>
          </p:cNvSpPr>
          <p:nvPr/>
        </p:nvSpPr>
        <p:spPr bwMode="auto">
          <a:xfrm>
            <a:off x="323850" y="6381750"/>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50000"/>
              </a:spcBef>
            </a:pPr>
            <a:endParaRPr lang="fi-FI" sz="1800">
              <a:solidFill>
                <a:schemeClr val="bg1"/>
              </a:solidFill>
              <a:latin typeface="Arial" charset="0"/>
            </a:endParaRPr>
          </a:p>
        </p:txBody>
      </p:sp>
      <p:sp>
        <p:nvSpPr>
          <p:cNvPr id="75784" name="Text Box 6"/>
          <p:cNvSpPr txBox="1">
            <a:spLocks noChangeArrowheads="1"/>
          </p:cNvSpPr>
          <p:nvPr/>
        </p:nvSpPr>
        <p:spPr bwMode="auto">
          <a:xfrm>
            <a:off x="2195513" y="925513"/>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50000"/>
              </a:spcBef>
            </a:pPr>
            <a:r>
              <a:rPr lang="fi-FI" sz="1800">
                <a:latin typeface="Arial" charset="0"/>
              </a:rPr>
              <a:t>Luthans, Norman, Avolio &amp; Avey 2008</a:t>
            </a:r>
          </a:p>
        </p:txBody>
      </p:sp>
      <p:pic>
        <p:nvPicPr>
          <p:cNvPr id="75785" name="Kuva 6"/>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5436096" y="1268761"/>
            <a:ext cx="3390528" cy="3803682"/>
          </a:xfrm>
        </p:spPr>
      </p:pic>
      <p:sp>
        <p:nvSpPr>
          <p:cNvPr id="75786" name="Tekstiruutu 1"/>
          <p:cNvSpPr txBox="1">
            <a:spLocks noChangeArrowheads="1"/>
          </p:cNvSpPr>
          <p:nvPr/>
        </p:nvSpPr>
        <p:spPr bwMode="auto">
          <a:xfrm>
            <a:off x="5436096" y="5157192"/>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fi-FI" sz="1800" dirty="0"/>
              <a:t>Kaisa 95-v. </a:t>
            </a:r>
          </a:p>
        </p:txBody>
      </p:sp>
    </p:spTree>
    <p:extLst>
      <p:ext uri="{BB962C8B-B14F-4D97-AF65-F5344CB8AC3E}">
        <p14:creationId xmlns:p14="http://schemas.microsoft.com/office/powerpoint/2010/main" val="3962070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a:defRPr/>
            </a:pPr>
            <a:r>
              <a:rPr lang="fi-FI" sz="3600" b="1" dirty="0" smtClean="0">
                <a:solidFill>
                  <a:schemeClr val="accent1"/>
                </a:solidFill>
                <a:effectLst>
                  <a:outerShdw blurRad="38100" dist="38100" dir="2700000" algn="tl">
                    <a:srgbClr val="DDDDDD"/>
                  </a:outerShdw>
                </a:effectLst>
                <a:latin typeface="Arial" charset="0"/>
                <a:cs typeface="+mj-cs"/>
              </a:rPr>
              <a:t>7. Huolehdi palautumisestasi</a:t>
            </a:r>
            <a:endParaRPr lang="en-US" sz="3600" b="1" dirty="0">
              <a:solidFill>
                <a:schemeClr val="accent1"/>
              </a:solidFill>
              <a:effectLst>
                <a:outerShdw blurRad="38100" dist="38100" dir="2700000" algn="tl">
                  <a:srgbClr val="DDDDDD"/>
                </a:outerShdw>
              </a:effectLst>
              <a:latin typeface="Arial" charset="0"/>
              <a:cs typeface="+mj-cs"/>
            </a:endParaRPr>
          </a:p>
        </p:txBody>
      </p:sp>
      <p:sp>
        <p:nvSpPr>
          <p:cNvPr id="80898" name="Rectangle 3"/>
          <p:cNvSpPr>
            <a:spLocks noGrp="1" noChangeArrowheads="1"/>
          </p:cNvSpPr>
          <p:nvPr>
            <p:ph type="body" idx="1"/>
          </p:nvPr>
        </p:nvSpPr>
        <p:spPr/>
        <p:txBody>
          <a:bodyPr/>
          <a:lstStyle/>
          <a:p>
            <a:pPr>
              <a:lnSpc>
                <a:spcPct val="80000"/>
              </a:lnSpc>
            </a:pPr>
            <a:r>
              <a:rPr lang="fi-FI" sz="2800" dirty="0">
                <a:latin typeface="Arial" charset="0"/>
              </a:rPr>
              <a:t>on tärkeätä välillä </a:t>
            </a:r>
            <a:r>
              <a:rPr lang="fi-FI" sz="2800" b="1" dirty="0">
                <a:latin typeface="Arial" charset="0"/>
              </a:rPr>
              <a:t>psykologisesti irrottautua</a:t>
            </a:r>
            <a:r>
              <a:rPr lang="fi-FI" sz="2800" dirty="0">
                <a:latin typeface="Arial" charset="0"/>
              </a:rPr>
              <a:t> työstä eli unohtaa työ henkisesti, kivakin </a:t>
            </a:r>
          </a:p>
          <a:p>
            <a:pPr>
              <a:lnSpc>
                <a:spcPct val="80000"/>
              </a:lnSpc>
            </a:pPr>
            <a:r>
              <a:rPr lang="fi-FI" sz="2800" dirty="0" smtClean="0">
                <a:latin typeface="Arial" charset="0"/>
              </a:rPr>
              <a:t>negatiiviset tunteet hidastavat palautumista –</a:t>
            </a:r>
            <a:r>
              <a:rPr lang="fi-FI" sz="2800" b="1" dirty="0" smtClean="0">
                <a:latin typeface="Arial" charset="0"/>
              </a:rPr>
              <a:t>hyvä mieli </a:t>
            </a:r>
            <a:r>
              <a:rPr lang="fi-FI" sz="2800" dirty="0" smtClean="0">
                <a:latin typeface="Arial" charset="0"/>
              </a:rPr>
              <a:t>edistää</a:t>
            </a:r>
            <a:endParaRPr lang="fi-FI" sz="2800" dirty="0">
              <a:latin typeface="Arial" charset="0"/>
            </a:endParaRPr>
          </a:p>
          <a:p>
            <a:pPr>
              <a:lnSpc>
                <a:spcPct val="80000"/>
              </a:lnSpc>
            </a:pPr>
            <a:r>
              <a:rPr lang="fi-FI" sz="2800" b="1" dirty="0">
                <a:latin typeface="Arial" charset="0"/>
              </a:rPr>
              <a:t>harrastukset ja oman </a:t>
            </a:r>
            <a:r>
              <a:rPr lang="fi-FI" sz="2800" b="1" dirty="0" smtClean="0">
                <a:latin typeface="Arial" charset="0"/>
              </a:rPr>
              <a:t>ajan </a:t>
            </a:r>
            <a:r>
              <a:rPr lang="fi-FI" sz="2800" dirty="0">
                <a:latin typeface="Arial" charset="0"/>
              </a:rPr>
              <a:t>ottaminen edistävät palautumista </a:t>
            </a:r>
          </a:p>
          <a:p>
            <a:pPr>
              <a:lnSpc>
                <a:spcPct val="80000"/>
              </a:lnSpc>
            </a:pPr>
            <a:r>
              <a:rPr lang="fi-FI" sz="2800" b="1" dirty="0">
                <a:latin typeface="Arial" charset="0"/>
              </a:rPr>
              <a:t>ikääntyessä</a:t>
            </a:r>
            <a:r>
              <a:rPr lang="fi-FI" sz="2800" dirty="0">
                <a:latin typeface="Arial" charset="0"/>
              </a:rPr>
              <a:t> palautuminen vaikeutuu, erityisesti naisilla. Myös vuorotyö vaikeuttaa palautumista. Siihen tarvitaan enempi aikaa.</a:t>
            </a:r>
          </a:p>
          <a:p>
            <a:pPr>
              <a:lnSpc>
                <a:spcPct val="80000"/>
              </a:lnSpc>
            </a:pPr>
            <a:r>
              <a:rPr lang="fi-FI" sz="2800" dirty="0">
                <a:latin typeface="Arial" charset="0"/>
              </a:rPr>
              <a:t>palautumista edistävät </a:t>
            </a:r>
            <a:r>
              <a:rPr lang="fi-FI" sz="2800" b="1" dirty="0">
                <a:latin typeface="Arial" charset="0"/>
              </a:rPr>
              <a:t>työn voimavarat</a:t>
            </a:r>
            <a:r>
              <a:rPr lang="fi-FI" sz="2800" dirty="0">
                <a:latin typeface="Arial" charset="0"/>
              </a:rPr>
              <a:t>: hyvä esimiestyö ja työilmapiiri – vaikeuttavat aikapaineet ja päätöksenteon vaativuus</a:t>
            </a:r>
            <a:endParaRPr lang="en-US" sz="2800" dirty="0">
              <a:latin typeface="Arial" charset="0"/>
            </a:endParaRPr>
          </a:p>
        </p:txBody>
      </p:sp>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spTree>
    <p:extLst>
      <p:ext uri="{BB962C8B-B14F-4D97-AF65-F5344CB8AC3E}">
        <p14:creationId xmlns:p14="http://schemas.microsoft.com/office/powerpoint/2010/main" val="33469781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p:txBody>
          <a:bodyPr>
            <a:normAutofit/>
          </a:bodyPr>
          <a:lstStyle/>
          <a:p>
            <a:pPr algn="l">
              <a:defRPr/>
            </a:pPr>
            <a:r>
              <a:rPr lang="fi-FI" sz="3200" b="1" dirty="0">
                <a:solidFill>
                  <a:schemeClr val="accent1"/>
                </a:solidFill>
                <a:effectLst>
                  <a:outerShdw blurRad="38100" dist="38100" dir="2700000" algn="tl">
                    <a:srgbClr val="DDDDDD"/>
                  </a:outerShdw>
                </a:effectLst>
                <a:latin typeface="Arial" charset="0"/>
                <a:ea typeface="MS PGothic" charset="0"/>
              </a:rPr>
              <a:t>Yleis</a:t>
            </a:r>
            <a:r>
              <a:rPr lang="fi-FI" sz="2800" b="1" kern="1200" dirty="0">
                <a:solidFill>
                  <a:schemeClr val="accent1"/>
                </a:solidFill>
                <a:effectLst>
                  <a:outerShdw blurRad="38100" dist="38100" dir="2700000" algn="tl">
                    <a:srgbClr val="DDDDDD"/>
                  </a:outerShdw>
                </a:effectLst>
                <a:latin typeface="Arial" charset="0"/>
                <a:cs typeface="+mj-cs"/>
              </a:rPr>
              <a:t>i</a:t>
            </a:r>
            <a:r>
              <a:rPr lang="fi-FI" sz="3200" b="1" dirty="0">
                <a:solidFill>
                  <a:schemeClr val="accent1"/>
                </a:solidFill>
                <a:effectLst>
                  <a:outerShdw blurRad="38100" dist="38100" dir="2700000" algn="tl">
                    <a:srgbClr val="DDDDDD"/>
                  </a:outerShdw>
                </a:effectLst>
                <a:latin typeface="Arial" charset="0"/>
                <a:ea typeface="MS PGothic" charset="0"/>
              </a:rPr>
              <a:t>mpiä stressin syitä </a:t>
            </a:r>
            <a:r>
              <a:rPr lang="fi-FI" sz="3200" b="1" dirty="0" err="1">
                <a:solidFill>
                  <a:schemeClr val="accent1"/>
                </a:solidFill>
                <a:effectLst>
                  <a:outerShdw blurRad="38100" dist="38100" dir="2700000" algn="tl">
                    <a:srgbClr val="DDDDDD"/>
                  </a:outerShdw>
                </a:effectLst>
                <a:latin typeface="Arial" charset="0"/>
                <a:ea typeface="MS PGothic" charset="0"/>
              </a:rPr>
              <a:t>Eu-maissa</a:t>
            </a:r>
            <a:r>
              <a:rPr lang="fi-FI" sz="3200" b="1" dirty="0">
                <a:solidFill>
                  <a:schemeClr val="accent1"/>
                </a:solidFill>
                <a:effectLst>
                  <a:outerShdw blurRad="38100" dist="38100" dir="2700000" algn="tl">
                    <a:srgbClr val="DDDDDD"/>
                  </a:outerShdw>
                </a:effectLst>
                <a:latin typeface="Arial" charset="0"/>
                <a:ea typeface="MS PGothic" charset="0"/>
              </a:rPr>
              <a:t> </a:t>
            </a:r>
            <a:r>
              <a:rPr lang="fi-FI" sz="3200" b="1" dirty="0" smtClean="0">
                <a:solidFill>
                  <a:schemeClr val="accent1"/>
                </a:solidFill>
                <a:effectLst>
                  <a:outerShdw blurRad="38100" dist="38100" dir="2700000" algn="tl">
                    <a:srgbClr val="DDDDDD"/>
                  </a:outerShdw>
                </a:effectLst>
                <a:latin typeface="Arial" charset="0"/>
                <a:ea typeface="MS PGothic" charset="0"/>
              </a:rPr>
              <a:t/>
            </a:r>
            <a:br>
              <a:rPr lang="fi-FI" sz="3200" b="1" dirty="0" smtClean="0">
                <a:solidFill>
                  <a:schemeClr val="accent1"/>
                </a:solidFill>
                <a:effectLst>
                  <a:outerShdw blurRad="38100" dist="38100" dir="2700000" algn="tl">
                    <a:srgbClr val="DDDDDD"/>
                  </a:outerShdw>
                </a:effectLst>
                <a:latin typeface="Arial" charset="0"/>
                <a:ea typeface="MS PGothic" charset="0"/>
              </a:rPr>
            </a:br>
            <a:r>
              <a:rPr lang="fi-FI" sz="2400" b="1" dirty="0" smtClean="0">
                <a:solidFill>
                  <a:schemeClr val="accent1"/>
                </a:solidFill>
                <a:effectLst>
                  <a:outerShdw blurRad="38100" dist="38100" dir="2700000" algn="tl">
                    <a:srgbClr val="DDDDDD"/>
                  </a:outerShdw>
                </a:effectLst>
                <a:latin typeface="Arial" charset="0"/>
                <a:ea typeface="MS PGothic" charset="0"/>
              </a:rPr>
              <a:t>% </a:t>
            </a:r>
            <a:r>
              <a:rPr lang="fi-FI" sz="2400" b="1" dirty="0">
                <a:solidFill>
                  <a:schemeClr val="accent1"/>
                </a:solidFill>
                <a:effectLst>
                  <a:outerShdw blurRad="38100" dist="38100" dir="2700000" algn="tl">
                    <a:srgbClr val="DDDDDD"/>
                  </a:outerShdw>
                </a:effectLst>
                <a:latin typeface="Arial" charset="0"/>
                <a:ea typeface="MS PGothic" charset="0"/>
              </a:rPr>
              <a:t>vastauksista</a:t>
            </a:r>
            <a:endParaRPr lang="fi-FI" sz="3200" b="1" dirty="0">
              <a:solidFill>
                <a:schemeClr val="accent1"/>
              </a:solidFill>
              <a:effectLst>
                <a:outerShdw blurRad="38100" dist="38100" dir="2700000" algn="tl">
                  <a:srgbClr val="DDDDDD"/>
                </a:outerShdw>
              </a:effectLst>
              <a:latin typeface="Arial" charset="0"/>
              <a:ea typeface="MS PGothic" charset="0"/>
            </a:endParaRPr>
          </a:p>
        </p:txBody>
      </p:sp>
      <p:graphicFrame>
        <p:nvGraphicFramePr>
          <p:cNvPr id="26626" name="D_ebe94d901ae1ea77"/>
          <p:cNvGraphicFramePr>
            <a:graphicFrameLocks/>
          </p:cNvGraphicFramePr>
          <p:nvPr>
            <p:extLst>
              <p:ext uri="{D42A27DB-BD31-4B8C-83A1-F6EECF244321}">
                <p14:modId xmlns:p14="http://schemas.microsoft.com/office/powerpoint/2010/main" val="340527761"/>
              </p:ext>
            </p:extLst>
          </p:nvPr>
        </p:nvGraphicFramePr>
        <p:xfrm>
          <a:off x="755576" y="1556792"/>
          <a:ext cx="7540625" cy="3759200"/>
        </p:xfrm>
        <a:graphic>
          <a:graphicData uri="http://schemas.openxmlformats.org/presentationml/2006/ole">
            <mc:AlternateContent xmlns:mc="http://schemas.openxmlformats.org/markup-compatibility/2006">
              <mc:Choice xmlns:v="urn:schemas-microsoft-com:vml" Requires="v">
                <p:oleObj spid="_x0000_s74837" name="Laskentataulukko" r:id="rId4" imgW="7543800" imgH="3759200" progId="Excel.Sheet.8">
                  <p:embed/>
                </p:oleObj>
              </mc:Choice>
              <mc:Fallback>
                <p:oleObj name="Laskentataulukko" r:id="rId4" imgW="7543800" imgH="3759200" progId="Excel.Sheet.8">
                  <p:embed/>
                  <p:pic>
                    <p:nvPicPr>
                      <p:cNvPr id="0" name=""/>
                      <p:cNvPicPr>
                        <a:picLocks noChangeArrowheads="1"/>
                      </p:cNvPicPr>
                      <p:nvPr/>
                    </p:nvPicPr>
                    <p:blipFill>
                      <a:blip r:embed="rId5"/>
                      <a:srcRect/>
                      <a:stretch>
                        <a:fillRect/>
                      </a:stretch>
                    </p:blipFill>
                    <p:spPr bwMode="auto">
                      <a:xfrm>
                        <a:off x="755576" y="1556792"/>
                        <a:ext cx="754062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7" name="Suorakulmio 6"/>
          <p:cNvSpPr>
            <a:spLocks noChangeArrowheads="1"/>
          </p:cNvSpPr>
          <p:nvPr/>
        </p:nvSpPr>
        <p:spPr bwMode="auto">
          <a:xfrm>
            <a:off x="539750" y="5732464"/>
            <a:ext cx="7272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i-FI"/>
          </a:p>
        </p:txBody>
      </p:sp>
      <p:sp>
        <p:nvSpPr>
          <p:cNvPr id="26630" name="Suorakulmio 3"/>
          <p:cNvSpPr>
            <a:spLocks noChangeArrowheads="1"/>
          </p:cNvSpPr>
          <p:nvPr/>
        </p:nvSpPr>
        <p:spPr bwMode="auto">
          <a:xfrm>
            <a:off x="323874" y="5732464"/>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GB" b="1">
                <a:solidFill>
                  <a:srgbClr val="6C7FB2"/>
                </a:solidFill>
              </a:rPr>
              <a:t>The European Agency for Safety and Health at Work (EU-OSHA) 2013</a:t>
            </a:r>
            <a:endParaRPr lang="fi-FI"/>
          </a:p>
        </p:txBody>
      </p:sp>
      <p:sp>
        <p:nvSpPr>
          <p:cNvPr id="2" name="Alatunnisteen paikkamerkki 1"/>
          <p:cNvSpPr>
            <a:spLocks noGrp="1"/>
          </p:cNvSpPr>
          <p:nvPr>
            <p:ph type="ftr" sz="quarter" idx="11"/>
          </p:nvPr>
        </p:nvSpPr>
        <p:spPr/>
        <p:txBody>
          <a:bodyPr/>
          <a:lstStyle/>
          <a:p>
            <a:pPr>
              <a:defRPr/>
            </a:pPr>
            <a:r>
              <a:rPr lang="en-US" altLang="en-US" smtClean="0"/>
              <a:t>Dosentti Marja-Liisa Manka, Tampereen yliopisto</a:t>
            </a:r>
            <a:endParaRPr lang="en-US" altLang="en-US"/>
          </a:p>
        </p:txBody>
      </p:sp>
    </p:spTree>
    <p:extLst>
      <p:ext uri="{BB962C8B-B14F-4D97-AF65-F5344CB8AC3E}">
        <p14:creationId xmlns:p14="http://schemas.microsoft.com/office/powerpoint/2010/main" val="37513499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is-IS" sz="3600" b="1" dirty="0" smtClean="0">
                <a:solidFill>
                  <a:schemeClr val="accent1"/>
                </a:solidFill>
                <a:effectLst>
                  <a:outerShdw blurRad="38100" dist="38100" dir="2700000" algn="tl">
                    <a:srgbClr val="DDDDDD"/>
                  </a:outerShdw>
                </a:effectLst>
                <a:latin typeface="Arial" charset="0"/>
                <a:cs typeface="+mj-cs"/>
              </a:rPr>
              <a:t>Luonto elvyttää, </a:t>
            </a:r>
            <a:r>
              <a:rPr lang="fi-FI" sz="3600" b="1" dirty="0" smtClean="0">
                <a:solidFill>
                  <a:schemeClr val="accent1"/>
                </a:solidFill>
                <a:effectLst>
                  <a:outerShdw blurRad="38100" dist="38100" dir="2700000" algn="tl">
                    <a:srgbClr val="DDDDDD"/>
                  </a:outerShdw>
                </a:effectLst>
                <a:latin typeface="Arial" charset="0"/>
                <a:cs typeface="+mj-cs"/>
              </a:rPr>
              <a:t>saman </a:t>
            </a:r>
            <a:r>
              <a:rPr lang="fi-FI" sz="3600" b="1" dirty="0">
                <a:solidFill>
                  <a:schemeClr val="accent1"/>
                </a:solidFill>
                <a:effectLst>
                  <a:outerShdw blurRad="38100" dist="38100" dir="2700000" algn="tl">
                    <a:srgbClr val="DDDDDD"/>
                  </a:outerShdw>
                </a:effectLst>
                <a:latin typeface="Arial" charset="0"/>
                <a:cs typeface="+mj-cs"/>
              </a:rPr>
              <a:t>tekee kaunis </a:t>
            </a:r>
            <a:r>
              <a:rPr lang="fi-FI" sz="3600" b="1" dirty="0" smtClean="0">
                <a:solidFill>
                  <a:schemeClr val="accent1"/>
                </a:solidFill>
                <a:effectLst>
                  <a:outerShdw blurRad="38100" dist="38100" dir="2700000" algn="tl">
                    <a:srgbClr val="DDDDDD"/>
                  </a:outerShdw>
                </a:effectLst>
                <a:latin typeface="Arial" charset="0"/>
                <a:cs typeface="+mj-cs"/>
              </a:rPr>
              <a:t>kaupunkimaisemakin</a:t>
            </a:r>
            <a:endParaRPr lang="fi-FI" sz="3600" b="1" dirty="0">
              <a:solidFill>
                <a:schemeClr val="accent1"/>
              </a:solidFill>
              <a:effectLst>
                <a:outerShdw blurRad="38100" dist="38100" dir="2700000" algn="tl">
                  <a:srgbClr val="DDDDDD"/>
                </a:outerShdw>
              </a:effectLst>
              <a:latin typeface="Arial" charset="0"/>
              <a:cs typeface="+mj-cs"/>
            </a:endParaRPr>
          </a:p>
        </p:txBody>
      </p:sp>
      <p:sp>
        <p:nvSpPr>
          <p:cNvPr id="9" name="Tekstin paikkamerkki 8"/>
          <p:cNvSpPr>
            <a:spLocks noGrp="1"/>
          </p:cNvSpPr>
          <p:nvPr>
            <p:ph type="body" sz="half" idx="1"/>
          </p:nvPr>
        </p:nvSpPr>
        <p:spPr/>
        <p:txBody>
          <a:bodyPr/>
          <a:lstStyle/>
          <a:p>
            <a:pPr marL="0" indent="0">
              <a:buNone/>
            </a:pPr>
            <a:endParaRPr lang="fi-FI" dirty="0"/>
          </a:p>
        </p:txBody>
      </p:sp>
      <p:pic>
        <p:nvPicPr>
          <p:cNvPr id="11" name="Sisällön paikkamerkki 10" descr="Pikonlinna 3 pysty.JPG"/>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rot="5400000">
            <a:off x="654385" y="1369951"/>
            <a:ext cx="4248473" cy="4766172"/>
          </a:xfrm>
        </p:spPr>
      </p:pic>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sp>
        <p:nvSpPr>
          <p:cNvPr id="6" name="Suorakulmio 5"/>
          <p:cNvSpPr/>
          <p:nvPr/>
        </p:nvSpPr>
        <p:spPr>
          <a:xfrm>
            <a:off x="5076056" y="5733256"/>
            <a:ext cx="4300313" cy="369332"/>
          </a:xfrm>
          <a:prstGeom prst="rect">
            <a:avLst/>
          </a:prstGeom>
        </p:spPr>
        <p:txBody>
          <a:bodyPr wrap="none">
            <a:spAutoFit/>
          </a:bodyPr>
          <a:lstStyle/>
          <a:p>
            <a:r>
              <a:rPr lang="fi-FI" dirty="0">
                <a:hlinkClick r:id="rId3"/>
              </a:rPr>
              <a:t>http://www.nature.com/articles/srep16899</a:t>
            </a:r>
            <a:endParaRPr lang="fi-FI" dirty="0"/>
          </a:p>
        </p:txBody>
      </p:sp>
      <p:sp>
        <p:nvSpPr>
          <p:cNvPr id="2" name="Suorakulmio 1"/>
          <p:cNvSpPr/>
          <p:nvPr/>
        </p:nvSpPr>
        <p:spPr>
          <a:xfrm>
            <a:off x="5508104" y="1700808"/>
            <a:ext cx="3240360" cy="3795911"/>
          </a:xfrm>
          <a:prstGeom prst="rect">
            <a:avLst/>
          </a:prstGeom>
        </p:spPr>
        <p:txBody>
          <a:bodyPr wrap="square">
            <a:spAutoFit/>
          </a:bodyPr>
          <a:lstStyle/>
          <a:p>
            <a:pPr marL="285750" indent="-285750">
              <a:lnSpc>
                <a:spcPct val="80000"/>
              </a:lnSpc>
              <a:buFont typeface="Arial"/>
              <a:buChar char="•"/>
            </a:pPr>
            <a:r>
              <a:rPr lang="fi-FI" sz="2000" dirty="0">
                <a:latin typeface="Arial" charset="0"/>
              </a:rPr>
              <a:t>4-7 min. –syke hidastuu ja lihasjännitys laukeaa</a:t>
            </a:r>
          </a:p>
          <a:p>
            <a:pPr marL="285750" indent="-285750">
              <a:lnSpc>
                <a:spcPct val="80000"/>
              </a:lnSpc>
              <a:buFont typeface="Arial"/>
              <a:buChar char="•"/>
            </a:pPr>
            <a:r>
              <a:rPr lang="fi-FI" sz="2000" dirty="0">
                <a:latin typeface="Arial" charset="0"/>
              </a:rPr>
              <a:t>20 min.  -negatiiviset tunteet vähenevät</a:t>
            </a:r>
          </a:p>
          <a:p>
            <a:pPr marL="285750" indent="-285750">
              <a:lnSpc>
                <a:spcPct val="80000"/>
              </a:lnSpc>
              <a:buFont typeface="Arial"/>
              <a:buChar char="•"/>
            </a:pPr>
            <a:r>
              <a:rPr lang="fi-FI" sz="2000" dirty="0">
                <a:latin typeface="Arial" charset="0"/>
              </a:rPr>
              <a:t>40 min. – tarkkaavaisuus kasvaa</a:t>
            </a:r>
          </a:p>
          <a:p>
            <a:pPr marL="285750" indent="-285750">
              <a:lnSpc>
                <a:spcPct val="80000"/>
              </a:lnSpc>
              <a:buFont typeface="Arial"/>
              <a:buChar char="•"/>
            </a:pPr>
            <a:r>
              <a:rPr lang="fi-FI" sz="2000" dirty="0">
                <a:latin typeface="Arial" charset="0"/>
              </a:rPr>
              <a:t>2,5 tuntia – immuunivaste ja vastustuskyky </a:t>
            </a:r>
            <a:r>
              <a:rPr lang="fi-FI" sz="2000" dirty="0" smtClean="0">
                <a:latin typeface="Arial" charset="0"/>
              </a:rPr>
              <a:t>lisääntyvät</a:t>
            </a:r>
          </a:p>
          <a:p>
            <a:pPr marL="285750" indent="-285750">
              <a:lnSpc>
                <a:spcPct val="80000"/>
              </a:lnSpc>
              <a:buFont typeface="Arial"/>
              <a:buChar char="•"/>
            </a:pPr>
            <a:endParaRPr lang="fi-FI" sz="2000" dirty="0" smtClean="0">
              <a:latin typeface="Arial" charset="0"/>
            </a:endParaRPr>
          </a:p>
          <a:p>
            <a:pPr>
              <a:lnSpc>
                <a:spcPct val="80000"/>
              </a:lnSpc>
            </a:pPr>
            <a:r>
              <a:rPr lang="fi-FI" dirty="0">
                <a:latin typeface="Arial" charset="0"/>
              </a:rPr>
              <a:t>Korpela 2009, (toim.) Kinnunen &amp; Mauno; </a:t>
            </a:r>
            <a:r>
              <a:rPr lang="fi-FI" dirty="0" err="1">
                <a:latin typeface="Arial" charset="0"/>
              </a:rPr>
              <a:t>Barton</a:t>
            </a:r>
            <a:r>
              <a:rPr lang="fi-FI" dirty="0">
                <a:latin typeface="Arial" charset="0"/>
              </a:rPr>
              <a:t> J. &amp; </a:t>
            </a:r>
            <a:r>
              <a:rPr lang="fi-FI" dirty="0" err="1">
                <a:latin typeface="Arial" charset="0"/>
              </a:rPr>
              <a:t>Pretty</a:t>
            </a:r>
            <a:r>
              <a:rPr lang="fi-FI" dirty="0">
                <a:latin typeface="Arial" charset="0"/>
              </a:rPr>
              <a:t> j. 2010 </a:t>
            </a:r>
            <a:endParaRPr lang="en-US" dirty="0">
              <a:latin typeface="Arial" charset="0"/>
            </a:endParaRPr>
          </a:p>
          <a:p>
            <a:pPr marL="285750" indent="-285750">
              <a:lnSpc>
                <a:spcPct val="80000"/>
              </a:lnSpc>
              <a:buFont typeface="Arial"/>
              <a:buChar char="•"/>
            </a:pPr>
            <a:endParaRPr lang="fi-FI" sz="2000" dirty="0">
              <a:latin typeface="Arial" charset="0"/>
            </a:endParaRPr>
          </a:p>
        </p:txBody>
      </p:sp>
    </p:spTree>
    <p:extLst>
      <p:ext uri="{BB962C8B-B14F-4D97-AF65-F5344CB8AC3E}">
        <p14:creationId xmlns:p14="http://schemas.microsoft.com/office/powerpoint/2010/main" val="696007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60648"/>
            <a:ext cx="6858000" cy="2387600"/>
          </a:xfrm>
        </p:spPr>
        <p:txBody>
          <a:bodyPr/>
          <a:lstStyle/>
          <a:p>
            <a:r>
              <a:rPr lang="fi-FI" sz="3600" b="1" kern="1200" dirty="0" smtClean="0">
                <a:solidFill>
                  <a:schemeClr val="accent1"/>
                </a:solidFill>
                <a:effectLst>
                  <a:outerShdw blurRad="38100" dist="38100" dir="2700000" algn="tl">
                    <a:srgbClr val="DDDDDD"/>
                  </a:outerShdw>
                </a:effectLst>
                <a:latin typeface="Arial" charset="0"/>
                <a:cs typeface="+mn-cs"/>
              </a:rPr>
              <a:t>Case: Onnen </a:t>
            </a:r>
            <a:r>
              <a:rPr lang="fi-FI" sz="3600" b="1" kern="1200" dirty="0">
                <a:solidFill>
                  <a:schemeClr val="accent1"/>
                </a:solidFill>
                <a:effectLst>
                  <a:outerShdw blurRad="38100" dist="38100" dir="2700000" algn="tl">
                    <a:srgbClr val="DDDDDD"/>
                  </a:outerShdw>
                </a:effectLst>
                <a:latin typeface="Arial" charset="0"/>
                <a:cs typeface="+mn-cs"/>
              </a:rPr>
              <a:t>potkut!</a:t>
            </a:r>
            <a:br>
              <a:rPr lang="fi-FI" sz="3600" b="1" kern="1200" dirty="0">
                <a:solidFill>
                  <a:schemeClr val="accent1"/>
                </a:solidFill>
                <a:effectLst>
                  <a:outerShdw blurRad="38100" dist="38100" dir="2700000" algn="tl">
                    <a:srgbClr val="DDDDDD"/>
                  </a:outerShdw>
                </a:effectLst>
                <a:latin typeface="Arial" charset="0"/>
                <a:cs typeface="+mn-cs"/>
              </a:rPr>
            </a:br>
            <a:r>
              <a:rPr lang="fi-FI" sz="3600" b="1" kern="1200" dirty="0">
                <a:solidFill>
                  <a:schemeClr val="accent1"/>
                </a:solidFill>
                <a:effectLst>
                  <a:outerShdw blurRad="38100" dist="38100" dir="2700000" algn="tl">
                    <a:srgbClr val="DDDDDD"/>
                  </a:outerShdw>
                </a:effectLst>
                <a:latin typeface="Arial" charset="0"/>
                <a:cs typeface="+mn-cs"/>
              </a:rPr>
              <a:t>Oman ilon suunnitelma</a:t>
            </a:r>
          </a:p>
        </p:txBody>
      </p:sp>
      <p:pic>
        <p:nvPicPr>
          <p:cNvPr id="8" name="Picture 7"/>
          <p:cNvPicPr>
            <a:picLocks noChangeAspect="1"/>
          </p:cNvPicPr>
          <p:nvPr/>
        </p:nvPicPr>
        <p:blipFill>
          <a:blip r:embed="rId2"/>
          <a:stretch>
            <a:fillRect/>
          </a:stretch>
        </p:blipFill>
        <p:spPr>
          <a:xfrm>
            <a:off x="1331640" y="1844824"/>
            <a:ext cx="6100762" cy="4193877"/>
          </a:xfrm>
          <a:prstGeom prst="rect">
            <a:avLst/>
          </a:prstGeom>
        </p:spPr>
      </p:pic>
      <p:sp>
        <p:nvSpPr>
          <p:cNvPr id="3" name="Subtitle 2"/>
          <p:cNvSpPr>
            <a:spLocks noGrp="1"/>
          </p:cNvSpPr>
          <p:nvPr>
            <p:ph type="subTitle" idx="1"/>
          </p:nvPr>
        </p:nvSpPr>
        <p:spPr>
          <a:xfrm rot="20916727">
            <a:off x="1414463" y="5280660"/>
            <a:ext cx="6938010" cy="1292860"/>
          </a:xfrm>
        </p:spPr>
        <p:txBody>
          <a:bodyPr/>
          <a:lstStyle/>
          <a:p>
            <a:r>
              <a:rPr lang="fi-FI" b="1" dirty="0" smtClean="0">
                <a:solidFill>
                  <a:schemeClr val="accent4">
                    <a:lumMod val="50000"/>
                  </a:schemeClr>
                </a:solidFill>
                <a:latin typeface="Bodoni MT Black" panose="02070A03080606020203" pitchFamily="18" charset="0"/>
              </a:rPr>
              <a:t>ONNEN POTKUT</a:t>
            </a:r>
            <a:endParaRPr lang="fi-FI" b="1" dirty="0">
              <a:solidFill>
                <a:schemeClr val="accent4">
                  <a:lumMod val="50000"/>
                </a:schemeClr>
              </a:solidFill>
              <a:latin typeface="Bodoni MT Black" panose="02070A03080606020203" pitchFamily="18" charset="0"/>
            </a:endParaRPr>
          </a:p>
        </p:txBody>
      </p:sp>
    </p:spTree>
    <p:extLst>
      <p:ext uri="{BB962C8B-B14F-4D97-AF65-F5344CB8AC3E}">
        <p14:creationId xmlns:p14="http://schemas.microsoft.com/office/powerpoint/2010/main" val="25118702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200" b="1" kern="1200" dirty="0">
                <a:solidFill>
                  <a:schemeClr val="accent1"/>
                </a:solidFill>
                <a:effectLst>
                  <a:outerShdw blurRad="38100" dist="38100" dir="2700000" algn="tl">
                    <a:srgbClr val="DDDDDD"/>
                  </a:outerShdw>
                </a:effectLst>
                <a:latin typeface="Arial" charset="0"/>
                <a:cs typeface="+mn-cs"/>
              </a:rPr>
              <a:t>Oma iloisuussuunnitelma, psyykkinen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80223072"/>
              </p:ext>
            </p:extLst>
          </p:nvPr>
        </p:nvGraphicFramePr>
        <p:xfrm>
          <a:off x="107504" y="977656"/>
          <a:ext cx="9036496" cy="5852159"/>
        </p:xfrm>
        <a:graphic>
          <a:graphicData uri="http://schemas.openxmlformats.org/drawingml/2006/table">
            <a:tbl>
              <a:tblPr firstRow="1" bandRow="1">
                <a:tableStyleId>{5C22544A-7EE6-4342-B048-85BDC9FD1C3A}</a:tableStyleId>
              </a:tblPr>
              <a:tblGrid>
                <a:gridCol w="1440160"/>
                <a:gridCol w="2169523"/>
                <a:gridCol w="1808938"/>
                <a:gridCol w="2646275"/>
                <a:gridCol w="971600"/>
              </a:tblGrid>
              <a:tr h="0">
                <a:tc>
                  <a:txBody>
                    <a:bodyPr/>
                    <a:lstStyle/>
                    <a:p>
                      <a:r>
                        <a:rPr lang="fi-FI" sz="1200" dirty="0" smtClean="0"/>
                        <a:t>Vaikuttavat</a:t>
                      </a:r>
                      <a:r>
                        <a:rPr lang="fi-FI" sz="1200" baseline="0" dirty="0" smtClean="0"/>
                        <a:t> tekijät</a:t>
                      </a:r>
                      <a:endParaRPr lang="fi-FI" sz="1200" dirty="0"/>
                    </a:p>
                  </a:txBody>
                  <a:tcPr marL="68580" marR="68580"/>
                </a:tc>
                <a:tc>
                  <a:txBody>
                    <a:bodyPr/>
                    <a:lstStyle/>
                    <a:p>
                      <a:r>
                        <a:rPr lang="fi-FI" sz="1200" dirty="0" smtClean="0"/>
                        <a:t>Nykyinen tilanne/vaikutus</a:t>
                      </a:r>
                      <a:endParaRPr lang="fi-FI" sz="1200" dirty="0"/>
                    </a:p>
                  </a:txBody>
                  <a:tcPr marL="68580" marR="68580"/>
                </a:tc>
                <a:tc>
                  <a:txBody>
                    <a:bodyPr/>
                    <a:lstStyle/>
                    <a:p>
                      <a:r>
                        <a:rPr lang="fi-FI" sz="1200" dirty="0" smtClean="0"/>
                        <a:t>Tavoitetilanne</a:t>
                      </a:r>
                      <a:endParaRPr lang="fi-FI" sz="1200" dirty="0"/>
                    </a:p>
                  </a:txBody>
                  <a:tcPr marL="68580" marR="68580"/>
                </a:tc>
                <a:tc>
                  <a:txBody>
                    <a:bodyPr/>
                    <a:lstStyle/>
                    <a:p>
                      <a:r>
                        <a:rPr lang="fi-FI" sz="1200" dirty="0" smtClean="0"/>
                        <a:t>Aktivitettit</a:t>
                      </a:r>
                      <a:endParaRPr lang="fi-FI" sz="1200" dirty="0"/>
                    </a:p>
                  </a:txBody>
                  <a:tcPr marL="68580" marR="68580"/>
                </a:tc>
                <a:tc>
                  <a:txBody>
                    <a:bodyPr/>
                    <a:lstStyle/>
                    <a:p>
                      <a:r>
                        <a:rPr lang="fi-FI" sz="1200" dirty="0" smtClean="0"/>
                        <a:t>Tarkasteluhetki/Suunnitelman</a:t>
                      </a:r>
                      <a:r>
                        <a:rPr lang="fi-FI" sz="1200" baseline="0" dirty="0" smtClean="0"/>
                        <a:t> tuunaus</a:t>
                      </a:r>
                      <a:endParaRPr lang="fi-FI" sz="1200" dirty="0"/>
                    </a:p>
                  </a:txBody>
                  <a:tcPr marL="68580" marR="68580"/>
                </a:tc>
              </a:tr>
              <a:tr h="0">
                <a:tc>
                  <a:txBody>
                    <a:bodyPr/>
                    <a:lstStyle/>
                    <a:p>
                      <a:r>
                        <a:rPr lang="fi-FI" sz="1200" dirty="0" smtClean="0"/>
                        <a:t>Sosiaaliset suhteet:</a:t>
                      </a:r>
                    </a:p>
                    <a:p>
                      <a:r>
                        <a:rPr lang="fi-FI" sz="1200" dirty="0" smtClean="0"/>
                        <a:t>Perhe</a:t>
                      </a:r>
                    </a:p>
                    <a:p>
                      <a:r>
                        <a:rPr lang="fi-FI" sz="1200" dirty="0" smtClean="0"/>
                        <a:t>Ystävät,Sukulaiset</a:t>
                      </a:r>
                      <a:endParaRPr lang="fi-FI" sz="1200" dirty="0"/>
                    </a:p>
                  </a:txBody>
                  <a:tcPr marL="68580" marR="68580"/>
                </a:tc>
                <a:tc>
                  <a:txBody>
                    <a:bodyPr/>
                    <a:lstStyle/>
                    <a:p>
                      <a:r>
                        <a:rPr lang="fi-FI" sz="1200" dirty="0" smtClean="0"/>
                        <a:t>Hyvä.</a:t>
                      </a:r>
                      <a:r>
                        <a:rPr lang="fi-FI" sz="1200" baseline="0" dirty="0" smtClean="0"/>
                        <a:t> Suhteet ystäviin ja sukulaisiin parantuneet, koska enenmmän aikaa. Olen tavannut uudestaan vanhoja ystäviä.</a:t>
                      </a:r>
                    </a:p>
                    <a:p>
                      <a:r>
                        <a:rPr lang="fi-FI" sz="1200" baseline="0" dirty="0" smtClean="0"/>
                        <a:t>Hyvä parisuhde on kantanut hyvin irtisanomisen tuoman stressin ja työnhakustressin.</a:t>
                      </a:r>
                    </a:p>
                    <a:p>
                      <a:r>
                        <a:rPr lang="fi-FI" sz="1200" baseline="0" dirty="0" smtClean="0"/>
                        <a:t>Ihanat ja luottamukselliset suhteet lapsiin. </a:t>
                      </a:r>
                    </a:p>
                    <a:p>
                      <a:r>
                        <a:rPr lang="fi-FI" sz="1200" baseline="0" dirty="0" smtClean="0"/>
                        <a:t>Työnhaun ja kurssien yhteydessä maailma avautunut uudella tapaa, kontakteja uusiin ihmisiin ja ihana oppia uutta. </a:t>
                      </a:r>
                    </a:p>
                    <a:p>
                      <a:r>
                        <a:rPr lang="fi-FI" sz="1200" baseline="0" dirty="0" smtClean="0"/>
                        <a:t>Huumori, leikkisyys hieman vähentynyt, kun pohtii tulevaisuutta. </a:t>
                      </a:r>
                    </a:p>
                    <a:p>
                      <a:endParaRPr lang="fi-FI" sz="1200" dirty="0"/>
                    </a:p>
                  </a:txBody>
                  <a:tcPr marL="68580" marR="68580"/>
                </a:tc>
                <a:tc>
                  <a:txBody>
                    <a:bodyPr/>
                    <a:lstStyle/>
                    <a:p>
                      <a:r>
                        <a:rPr lang="fi-FI" sz="1200" dirty="0" smtClean="0"/>
                        <a:t>Ylläpitää edelleen hyviä kontakteja ystäviin</a:t>
                      </a:r>
                      <a:r>
                        <a:rPr lang="fi-FI" sz="1200" baseline="0" dirty="0" smtClean="0"/>
                        <a:t> ja sukulaisiin, vaikka välillä tekisi mieli ”vain olla itsekseen”.</a:t>
                      </a:r>
                    </a:p>
                    <a:p>
                      <a:r>
                        <a:rPr lang="fi-FI" sz="1200" baseline="0" dirty="0" smtClean="0"/>
                        <a:t>Oman itseni löytäminen ”työminän” alta.</a:t>
                      </a:r>
                    </a:p>
                    <a:p>
                      <a:r>
                        <a:rPr lang="fi-FI" sz="1200" baseline="0" dirty="0" smtClean="0"/>
                        <a:t>Tavata uusia ihania ihmisiä, opiskelu/työkavereita. Auttaa ja tukea muita.</a:t>
                      </a:r>
                    </a:p>
                  </a:txBody>
                  <a:tcPr marL="68580" marR="68580"/>
                </a:tc>
                <a:tc>
                  <a:txBody>
                    <a:bodyPr/>
                    <a:lstStyle/>
                    <a:p>
                      <a:r>
                        <a:rPr lang="fi-FI" sz="1200" baseline="0" dirty="0" smtClean="0"/>
                        <a:t>Kohdata ja tutustua uusiin ihmisiin harrastuksissa ja työhaun, koulutuksien yhteydessä, lenkkipolulla ja”kaupan kassalla”.</a:t>
                      </a:r>
                    </a:p>
                    <a:p>
                      <a:r>
                        <a:rPr lang="fi-FI" sz="1200" baseline="0" dirty="0" smtClean="0"/>
                        <a:t>Antaa aikaa parisuhteelle ja perheelle, yhteiset harrastukset ja viikonloppu- lomasuunnitelmat.</a:t>
                      </a:r>
                    </a:p>
                    <a:p>
                      <a:r>
                        <a:rPr lang="fi-FI" sz="1200" baseline="0" dirty="0" smtClean="0"/>
                        <a:t>Ottaa yhteyttä pariin vielä listalla olevaan vanhaan ystävään.</a:t>
                      </a:r>
                    </a:p>
                    <a:p>
                      <a:r>
                        <a:rPr lang="fi-FI" sz="1200" baseline="0" dirty="0" smtClean="0"/>
                        <a:t>Kävelykyläilyn jatkaminen ystävien kesken.</a:t>
                      </a:r>
                    </a:p>
                    <a:p>
                      <a:r>
                        <a:rPr lang="fi-FI" sz="1200" dirty="0" smtClean="0"/>
                        <a:t>Muistaa hassutella arjessa.</a:t>
                      </a:r>
                    </a:p>
                    <a:p>
                      <a:endParaRPr lang="fi-FI" sz="1200" dirty="0"/>
                    </a:p>
                  </a:txBody>
                  <a:tcPr marL="68580" marR="68580"/>
                </a:tc>
                <a:tc>
                  <a:txBody>
                    <a:bodyPr/>
                    <a:lstStyle/>
                    <a:p>
                      <a:endParaRPr lang="fi-FI" dirty="0"/>
                    </a:p>
                  </a:txBody>
                  <a:tcPr marL="68580" marR="68580"/>
                </a:tc>
              </a:tr>
              <a:tr h="0">
                <a:tc>
                  <a:txBody>
                    <a:bodyPr/>
                    <a:lstStyle/>
                    <a:p>
                      <a:r>
                        <a:rPr lang="fi-FI" sz="1200" dirty="0" smtClean="0"/>
                        <a:t>Harrastukset</a:t>
                      </a:r>
                      <a:endParaRPr lang="fi-FI" sz="1200" dirty="0"/>
                    </a:p>
                  </a:txBody>
                  <a:tcPr marL="68580" marR="68580"/>
                </a:tc>
                <a:tc>
                  <a:txBody>
                    <a:bodyPr/>
                    <a:lstStyle/>
                    <a:p>
                      <a:r>
                        <a:rPr lang="fi-FI" sz="1200" dirty="0" smtClean="0"/>
                        <a:t>Hyvä. Kuntosali, lukeminen, jooga, sulkapallo, lenkkeily, kutominen, mökkeily</a:t>
                      </a:r>
                      <a:endParaRPr lang="fi-FI" sz="1200" dirty="0"/>
                    </a:p>
                  </a:txBody>
                  <a:tcPr marL="68580" marR="68580"/>
                </a:tc>
                <a:tc>
                  <a:txBody>
                    <a:bodyPr/>
                    <a:lstStyle/>
                    <a:p>
                      <a:r>
                        <a:rPr lang="fi-FI" sz="1200" dirty="0" smtClean="0"/>
                        <a:t>Uusi</a:t>
                      </a:r>
                      <a:r>
                        <a:rPr lang="fi-FI" sz="1200" baseline="0" dirty="0" smtClean="0"/>
                        <a:t> harrastus ja hyväntekeväisyystoiminta (esim. auttava puhelin). </a:t>
                      </a:r>
                      <a:endParaRPr lang="fi-FI" sz="1200" dirty="0"/>
                    </a:p>
                  </a:txBody>
                  <a:tcPr marL="68580" marR="68580"/>
                </a:tc>
                <a:tc>
                  <a:txBody>
                    <a:bodyPr/>
                    <a:lstStyle/>
                    <a:p>
                      <a:r>
                        <a:rPr lang="fi-FI" sz="1200" dirty="0" smtClean="0"/>
                        <a:t>Uuden</a:t>
                      </a:r>
                      <a:r>
                        <a:rPr lang="fi-FI" sz="1200" baseline="0" dirty="0" smtClean="0"/>
                        <a:t> harrastuksen valinta, kokeilla kaikkea uutta yksin/perheen kera.</a:t>
                      </a:r>
                      <a:endParaRPr lang="fi-FI" sz="1200" dirty="0"/>
                    </a:p>
                  </a:txBody>
                  <a:tcPr marL="68580" marR="68580"/>
                </a:tc>
                <a:tc>
                  <a:txBody>
                    <a:bodyPr/>
                    <a:lstStyle/>
                    <a:p>
                      <a:endParaRPr lang="fi-FI"/>
                    </a:p>
                  </a:txBody>
                  <a:tcPr marL="68580" marR="68580"/>
                </a:tc>
              </a:tr>
              <a:tr h="0">
                <a:tc>
                  <a:txBody>
                    <a:bodyPr/>
                    <a:lstStyle/>
                    <a:p>
                      <a:r>
                        <a:rPr lang="fi-FI" sz="1200" dirty="0" smtClean="0"/>
                        <a:t>Arvot</a:t>
                      </a:r>
                      <a:endParaRPr lang="fi-FI" sz="1200" dirty="0"/>
                    </a:p>
                  </a:txBody>
                  <a:tcPr marL="68580" marR="68580"/>
                </a:tc>
                <a:tc>
                  <a:txBody>
                    <a:bodyPr/>
                    <a:lstStyle/>
                    <a:p>
                      <a:r>
                        <a:rPr lang="fi-FI" sz="1200" dirty="0" smtClean="0"/>
                        <a:t>Perhe, ihmiset, luonto</a:t>
                      </a:r>
                      <a:endParaRPr lang="fi-FI" sz="1200" dirty="0"/>
                    </a:p>
                  </a:txBody>
                  <a:tcPr marL="68580" marR="68580"/>
                </a:tc>
                <a:tc>
                  <a:txBody>
                    <a:bodyPr/>
                    <a:lstStyle/>
                    <a:p>
                      <a:r>
                        <a:rPr lang="fi-FI" sz="1200" dirty="0" smtClean="0"/>
                        <a:t>Tuntea, että oma toiminta tasapainossa arvojen kanssa</a:t>
                      </a:r>
                      <a:endParaRPr lang="fi-FI" sz="1200" dirty="0"/>
                    </a:p>
                  </a:txBody>
                  <a:tcPr marL="68580" marR="68580"/>
                </a:tc>
                <a:tc>
                  <a:txBody>
                    <a:bodyPr/>
                    <a:lstStyle/>
                    <a:p>
                      <a:r>
                        <a:rPr lang="fi-FI" sz="1200" dirty="0" smtClean="0"/>
                        <a:t>Analysoida</a:t>
                      </a:r>
                      <a:r>
                        <a:rPr lang="fi-FI" sz="1200" baseline="0" dirty="0" smtClean="0"/>
                        <a:t> toiminko arvojeni mukaan ja haenko työtä/koulutusta sopivilta aloilta</a:t>
                      </a:r>
                      <a:endParaRPr lang="fi-FI" sz="1200" dirty="0"/>
                    </a:p>
                  </a:txBody>
                  <a:tcPr marL="68580" marR="68580"/>
                </a:tc>
                <a:tc>
                  <a:txBody>
                    <a:bodyPr/>
                    <a:lstStyle/>
                    <a:p>
                      <a:endParaRPr lang="fi-FI" dirty="0"/>
                    </a:p>
                  </a:txBody>
                  <a:tcPr marL="68580" marR="68580"/>
                </a:tc>
              </a:tr>
            </a:tbl>
          </a:graphicData>
        </a:graphic>
      </p:graphicFrame>
    </p:spTree>
    <p:extLst>
      <p:ext uri="{BB962C8B-B14F-4D97-AF65-F5344CB8AC3E}">
        <p14:creationId xmlns:p14="http://schemas.microsoft.com/office/powerpoint/2010/main" val="1876197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Oma iloisuussuunnitelma, psyykkinen</a:t>
            </a:r>
            <a:endParaRPr lang="fi-FI"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3230181"/>
              </p:ext>
            </p:extLst>
          </p:nvPr>
        </p:nvGraphicFramePr>
        <p:xfrm>
          <a:off x="0" y="0"/>
          <a:ext cx="9144000" cy="6309360"/>
        </p:xfrm>
        <a:graphic>
          <a:graphicData uri="http://schemas.openxmlformats.org/drawingml/2006/table">
            <a:tbl>
              <a:tblPr firstRow="1" bandRow="1">
                <a:tableStyleId>{5C22544A-7EE6-4342-B048-85BDC9FD1C3A}</a:tableStyleId>
              </a:tblPr>
              <a:tblGrid>
                <a:gridCol w="1828800"/>
                <a:gridCol w="1828800"/>
                <a:gridCol w="1828800"/>
                <a:gridCol w="2801534"/>
                <a:gridCol w="856066"/>
              </a:tblGrid>
              <a:tr h="458306">
                <a:tc>
                  <a:txBody>
                    <a:bodyPr/>
                    <a:lstStyle/>
                    <a:p>
                      <a:r>
                        <a:rPr lang="fi-FI" sz="1200" dirty="0" smtClean="0"/>
                        <a:t>Vaikuttavat</a:t>
                      </a:r>
                      <a:r>
                        <a:rPr lang="fi-FI" sz="1200" baseline="0" dirty="0" smtClean="0"/>
                        <a:t> tekijät</a:t>
                      </a:r>
                      <a:endParaRPr lang="fi-FI" sz="1200" dirty="0"/>
                    </a:p>
                  </a:txBody>
                  <a:tcPr marL="68580" marR="68580"/>
                </a:tc>
                <a:tc>
                  <a:txBody>
                    <a:bodyPr/>
                    <a:lstStyle/>
                    <a:p>
                      <a:r>
                        <a:rPr lang="fi-FI" sz="1200" dirty="0" smtClean="0"/>
                        <a:t>Nykyinen tilanne/vaikutus</a:t>
                      </a:r>
                      <a:endParaRPr lang="fi-FI" sz="1200" dirty="0"/>
                    </a:p>
                  </a:txBody>
                  <a:tcPr marL="68580" marR="68580"/>
                </a:tc>
                <a:tc>
                  <a:txBody>
                    <a:bodyPr/>
                    <a:lstStyle/>
                    <a:p>
                      <a:r>
                        <a:rPr lang="fi-FI" sz="1200" dirty="0" smtClean="0"/>
                        <a:t>Tavoitetilanne</a:t>
                      </a:r>
                      <a:endParaRPr lang="fi-FI" sz="1200" dirty="0"/>
                    </a:p>
                  </a:txBody>
                  <a:tcPr marL="68580" marR="68580"/>
                </a:tc>
                <a:tc>
                  <a:txBody>
                    <a:bodyPr/>
                    <a:lstStyle/>
                    <a:p>
                      <a:r>
                        <a:rPr lang="fi-FI" sz="1200" dirty="0" smtClean="0"/>
                        <a:t>Aktivitettit</a:t>
                      </a:r>
                      <a:endParaRPr lang="fi-FI" sz="1200" dirty="0"/>
                    </a:p>
                  </a:txBody>
                  <a:tcPr marL="68580" marR="68580"/>
                </a:tc>
                <a:tc>
                  <a:txBody>
                    <a:bodyPr/>
                    <a:lstStyle/>
                    <a:p>
                      <a:r>
                        <a:rPr lang="fi-FI" sz="1200" dirty="0" err="1" smtClean="0"/>
                        <a:t>Tarkaste-luhetki/Suunnitel-man</a:t>
                      </a:r>
                      <a:r>
                        <a:rPr lang="fi-FI" sz="1200" baseline="0" dirty="0" smtClean="0"/>
                        <a:t> tuunaus</a:t>
                      </a:r>
                      <a:endParaRPr lang="fi-FI" sz="1200" dirty="0"/>
                    </a:p>
                  </a:txBody>
                  <a:tcPr marL="68580" marR="68580"/>
                </a:tc>
              </a:tr>
              <a:tr h="1313809">
                <a:tc>
                  <a:txBody>
                    <a:bodyPr/>
                    <a:lstStyle/>
                    <a:p>
                      <a:r>
                        <a:rPr lang="fi-FI" sz="1200" dirty="0" smtClean="0"/>
                        <a:t>Stressitaso/Rentoutuminen</a:t>
                      </a:r>
                      <a:endParaRPr lang="fi-FI" sz="1200" dirty="0"/>
                    </a:p>
                  </a:txBody>
                  <a:tcPr marL="68580" marR="68580"/>
                </a:tc>
                <a:tc>
                  <a:txBody>
                    <a:bodyPr/>
                    <a:lstStyle/>
                    <a:p>
                      <a:r>
                        <a:rPr lang="fi-FI" sz="1200" dirty="0" smtClean="0"/>
                        <a:t>Parannettavaa. Työnhakustressi</a:t>
                      </a:r>
                      <a:r>
                        <a:rPr lang="fi-FI" sz="1200" baseline="0" dirty="0" smtClean="0"/>
                        <a:t> lisääntynyt, mutta työstressi poistunut.</a:t>
                      </a:r>
                      <a:endParaRPr lang="fi-FI" sz="1200" dirty="0"/>
                    </a:p>
                  </a:txBody>
                  <a:tcPr marL="68580" marR="68580"/>
                </a:tc>
                <a:tc>
                  <a:txBody>
                    <a:bodyPr/>
                    <a:lstStyle/>
                    <a:p>
                      <a:r>
                        <a:rPr lang="fi-FI" sz="1200" dirty="0" smtClean="0"/>
                        <a:t>Oman elämän hallinnan tunne ja hyväksyä, että kaikkeen ei voi vaikuttaa. </a:t>
                      </a:r>
                      <a:endParaRPr lang="fi-FI" sz="1200" dirty="0"/>
                    </a:p>
                  </a:txBody>
                  <a:tcPr marL="68580" marR="68580"/>
                </a:tc>
                <a:tc>
                  <a:txBody>
                    <a:bodyPr/>
                    <a:lstStyle/>
                    <a:p>
                      <a:r>
                        <a:rPr lang="fi-FI" sz="1200" dirty="0" smtClean="0"/>
                        <a:t>Muistaa ”oma minä” arvot ja</a:t>
                      </a:r>
                      <a:r>
                        <a:rPr lang="fi-FI" sz="1200" baseline="0" dirty="0" smtClean="0"/>
                        <a:t> </a:t>
                      </a:r>
                      <a:r>
                        <a:rPr lang="fi-FI" sz="1200" dirty="0" smtClean="0"/>
                        <a:t>iloisuus arjessa</a:t>
                      </a:r>
                      <a:r>
                        <a:rPr lang="fi-FI" sz="1200" baseline="0" dirty="0" smtClean="0"/>
                        <a:t> edelleen vaikka tilanteet elämässä muuttuvatkin. Voimia perheestä ja ystävistä. Nauttia ja olla kiitollinen uusista asioista, antaa niiden tulla. Muistaa, että myös työnhaussa kannattaa pitää ”lomaa” ja se on ihan sallittua.</a:t>
                      </a:r>
                      <a:endParaRPr lang="fi-FI" sz="1200" dirty="0"/>
                    </a:p>
                  </a:txBody>
                  <a:tcPr marL="68580" marR="68580"/>
                </a:tc>
                <a:tc>
                  <a:txBody>
                    <a:bodyPr/>
                    <a:lstStyle/>
                    <a:p>
                      <a:endParaRPr lang="fi-FI" dirty="0"/>
                    </a:p>
                  </a:txBody>
                  <a:tcPr marL="68580" marR="68580"/>
                </a:tc>
              </a:tr>
              <a:tr h="702735">
                <a:tc>
                  <a:txBody>
                    <a:bodyPr/>
                    <a:lstStyle/>
                    <a:p>
                      <a:r>
                        <a:rPr lang="fi-FI" sz="1200" dirty="0" smtClean="0"/>
                        <a:t>Tulevaisuussuunnitelma</a:t>
                      </a:r>
                      <a:endParaRPr lang="fi-FI" sz="1200" dirty="0"/>
                    </a:p>
                  </a:txBody>
                  <a:tcPr marL="68580" marR="68580"/>
                </a:tc>
                <a:tc>
                  <a:txBody>
                    <a:bodyPr/>
                    <a:lstStyle/>
                    <a:p>
                      <a:r>
                        <a:rPr lang="fi-FI" sz="1200" dirty="0" smtClean="0"/>
                        <a:t>Tekemistä on. Mitä</a:t>
                      </a:r>
                      <a:r>
                        <a:rPr lang="fi-FI" sz="1200" baseline="0" dirty="0" smtClean="0"/>
                        <a:t> haluan tulevaisuudessa tehdä ja millä alalla työskennellä. Mihin asioihin haluan vaikuttaa.</a:t>
                      </a:r>
                      <a:endParaRPr lang="fi-FI" sz="12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00" dirty="0" smtClean="0"/>
                        <a:t>Hankkia uusi</a:t>
                      </a:r>
                      <a:r>
                        <a:rPr lang="fi-FI" sz="1200" baseline="0" dirty="0" smtClean="0"/>
                        <a:t> itselle sopiva työ- tai koulutuspaikka.</a:t>
                      </a:r>
                      <a:endParaRPr lang="fi-FI" sz="1200" dirty="0" smtClean="0"/>
                    </a:p>
                    <a:p>
                      <a:endParaRPr lang="fi-FI" sz="1200" dirty="0"/>
                    </a:p>
                  </a:txBody>
                  <a:tcPr marL="68580" marR="68580"/>
                </a:tc>
                <a:tc>
                  <a:txBody>
                    <a:bodyPr/>
                    <a:lstStyle/>
                    <a:p>
                      <a:r>
                        <a:rPr lang="fi-FI" sz="1200" dirty="0" smtClean="0"/>
                        <a:t>Selvittää mitä</a:t>
                      </a:r>
                      <a:r>
                        <a:rPr lang="fi-FI" sz="1200" baseline="0" dirty="0" smtClean="0"/>
                        <a:t> oikeasti</a:t>
                      </a:r>
                      <a:r>
                        <a:rPr lang="fi-FI" sz="1200" dirty="0" smtClean="0"/>
                        <a:t> haluan tehdä tulevaisuudessa. Aktiivinen</a:t>
                      </a:r>
                      <a:r>
                        <a:rPr lang="fi-FI" sz="1200" baseline="0" dirty="0" smtClean="0"/>
                        <a:t> työnhaku, koulutuspaikkahaku</a:t>
                      </a:r>
                      <a:endParaRPr lang="fi-FI" sz="1200" dirty="0"/>
                    </a:p>
                  </a:txBody>
                  <a:tcPr marL="68580" marR="68580"/>
                </a:tc>
                <a:tc>
                  <a:txBody>
                    <a:bodyPr/>
                    <a:lstStyle/>
                    <a:p>
                      <a:endParaRPr lang="fi-FI" dirty="0"/>
                    </a:p>
                  </a:txBody>
                  <a:tcPr marL="68580" marR="68580"/>
                </a:tc>
              </a:tr>
              <a:tr h="702735">
                <a:tc>
                  <a:txBody>
                    <a:bodyPr/>
                    <a:lstStyle/>
                    <a:p>
                      <a:r>
                        <a:rPr lang="fi-FI" sz="1200" dirty="0" smtClean="0"/>
                        <a:t>Työnhaku/uusi työpaikka/uuden oppiminen</a:t>
                      </a:r>
                      <a:endParaRPr lang="fi-FI" sz="1200" dirty="0"/>
                    </a:p>
                  </a:txBody>
                  <a:tcPr marL="68580" marR="68580"/>
                </a:tc>
                <a:tc>
                  <a:txBody>
                    <a:bodyPr/>
                    <a:lstStyle/>
                    <a:p>
                      <a:r>
                        <a:rPr lang="fi-FI" sz="1200" dirty="0" smtClean="0"/>
                        <a:t>Parannettavaa. Työnhakustressi;haen paljon erilaisia paikkoja ja etsin koulutuksia.</a:t>
                      </a:r>
                      <a:r>
                        <a:rPr lang="fi-FI" sz="1200" baseline="0" dirty="0" smtClean="0"/>
                        <a:t> </a:t>
                      </a:r>
                      <a:r>
                        <a:rPr lang="fi-FI" sz="1200" dirty="0" smtClean="0"/>
                        <a:t>Avoimet paikat, tutut, ystävät,</a:t>
                      </a:r>
                      <a:r>
                        <a:rPr lang="fi-FI" sz="1200" baseline="0" dirty="0" smtClean="0"/>
                        <a:t> avoimet haut, lehdet, netti. Tunnetilojen vuoristorata.</a:t>
                      </a:r>
                      <a:endParaRPr lang="fi-FI" sz="1200" dirty="0"/>
                    </a:p>
                  </a:txBody>
                  <a:tcPr marL="68580" marR="68580"/>
                </a:tc>
                <a:tc>
                  <a:txBody>
                    <a:bodyPr/>
                    <a:lstStyle/>
                    <a:p>
                      <a:r>
                        <a:rPr lang="fi-FI" sz="1200" dirty="0" smtClean="0"/>
                        <a:t>Uusi työ/koulupaikka. Tulevaisuuden haave selkeä. Työnhakustressin</a:t>
                      </a:r>
                      <a:r>
                        <a:rPr lang="fi-FI" sz="1200" baseline="0" dirty="0" smtClean="0"/>
                        <a:t> ja tunnetilojen hallinta. </a:t>
                      </a:r>
                      <a:endParaRPr lang="fi-FI" sz="12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00" dirty="0" smtClean="0"/>
                        <a:t>Analysoida</a:t>
                      </a:r>
                      <a:r>
                        <a:rPr lang="fi-FI" sz="1200" baseline="0" dirty="0" smtClean="0"/>
                        <a:t> tietyin väliajoin mikä toimii ja mikä ei, etsiä uusia ideoita työnhakuun ja työnhaun ajankäytön organisointi. Pohtia vielä mitä haluan tehdä ja mikä on mielestäni tärkeää itseni ja perheeni kannalta.</a:t>
                      </a:r>
                      <a:endParaRPr lang="fi-FI" sz="1200" dirty="0" smtClean="0"/>
                    </a:p>
                  </a:txBody>
                  <a:tcPr marL="68580" marR="68580"/>
                </a:tc>
                <a:tc>
                  <a:txBody>
                    <a:bodyPr/>
                    <a:lstStyle/>
                    <a:p>
                      <a:endParaRPr lang="fi-FI" dirty="0"/>
                    </a:p>
                  </a:txBody>
                  <a:tcPr marL="68580" marR="68580"/>
                </a:tc>
              </a:tr>
              <a:tr h="702735">
                <a:tc>
                  <a:txBody>
                    <a:bodyPr/>
                    <a:lstStyle/>
                    <a:p>
                      <a:r>
                        <a:rPr lang="fi-FI" sz="1200" dirty="0" smtClean="0"/>
                        <a:t>Ajankäyttö</a:t>
                      </a:r>
                      <a:endParaRPr lang="fi-FI" sz="1200" dirty="0"/>
                    </a:p>
                  </a:txBody>
                  <a:tcPr marL="68580" marR="68580"/>
                </a:tc>
                <a:tc>
                  <a:txBody>
                    <a:bodyPr/>
                    <a:lstStyle/>
                    <a:p>
                      <a:r>
                        <a:rPr lang="fi-FI" sz="1200" dirty="0" smtClean="0"/>
                        <a:t>Ajankäytössä</a:t>
                      </a:r>
                      <a:r>
                        <a:rPr lang="fi-FI" sz="1200" baseline="0" dirty="0" smtClean="0"/>
                        <a:t> on vielä tuunaamista.</a:t>
                      </a:r>
                      <a:endParaRPr lang="fi-FI" sz="1200" dirty="0"/>
                    </a:p>
                  </a:txBody>
                  <a:tcPr marL="68580" marR="68580"/>
                </a:tc>
                <a:tc>
                  <a:txBody>
                    <a:bodyPr/>
                    <a:lstStyle/>
                    <a:p>
                      <a:r>
                        <a:rPr lang="fi-FI" sz="1200" dirty="0" smtClean="0"/>
                        <a:t>Tunne, että tekee oikeita asioita</a:t>
                      </a:r>
                      <a:r>
                        <a:rPr lang="fi-FI" sz="1200" baseline="0" dirty="0" smtClean="0"/>
                        <a:t> ja oikealla painotuksella niin, että tulevaisuuden tavoitteet on saavutetttavissa.</a:t>
                      </a:r>
                      <a:endParaRPr lang="fi-FI" sz="12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00" dirty="0" smtClean="0"/>
                        <a:t>Jakaa</a:t>
                      </a:r>
                      <a:r>
                        <a:rPr lang="fi-FI" sz="1200" baseline="0" dirty="0" smtClean="0"/>
                        <a:t> päivät työnhaun, kotitöiden, perheen, ystävien ja harrastusten kesken järkevästi ja voimauttavasti.</a:t>
                      </a:r>
                      <a:endParaRPr lang="fi-FI" sz="1200" dirty="0" smtClean="0"/>
                    </a:p>
                    <a:p>
                      <a:endParaRPr lang="fi-FI" sz="1200" dirty="0"/>
                    </a:p>
                  </a:txBody>
                  <a:tcPr marL="68580" marR="68580"/>
                </a:tc>
                <a:tc>
                  <a:txBody>
                    <a:bodyPr/>
                    <a:lstStyle/>
                    <a:p>
                      <a:endParaRPr lang="fi-FI" dirty="0"/>
                    </a:p>
                  </a:txBody>
                  <a:tcPr marL="68580" marR="68580"/>
                </a:tc>
              </a:tr>
            </a:tbl>
          </a:graphicData>
        </a:graphic>
      </p:graphicFrame>
    </p:spTree>
    <p:extLst>
      <p:ext uri="{BB962C8B-B14F-4D97-AF65-F5344CB8AC3E}">
        <p14:creationId xmlns:p14="http://schemas.microsoft.com/office/powerpoint/2010/main" val="28888946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p:txBody>
          <a:bodyPr/>
          <a:lstStyle/>
          <a:p>
            <a:pPr>
              <a:defRPr/>
            </a:pPr>
            <a:r>
              <a:rPr lang="fi-FI" sz="3200" b="1" kern="1200" dirty="0">
                <a:solidFill>
                  <a:schemeClr val="accent1"/>
                </a:solidFill>
                <a:effectLst>
                  <a:outerShdw blurRad="38100" dist="38100" dir="2700000" algn="tl">
                    <a:srgbClr val="DDDDDD"/>
                  </a:outerShdw>
                </a:effectLst>
                <a:latin typeface="Arial" charset="0"/>
                <a:cs typeface="+mn-cs"/>
              </a:rPr>
              <a:t>Viisi keinoa </a:t>
            </a:r>
            <a:r>
              <a:rPr lang="fi-FI" sz="3200" b="1" kern="1200" dirty="0" smtClean="0">
                <a:solidFill>
                  <a:schemeClr val="accent1"/>
                </a:solidFill>
                <a:effectLst>
                  <a:outerShdw blurRad="38100" dist="38100" dir="2700000" algn="tl">
                    <a:srgbClr val="DDDDDD"/>
                  </a:outerShdw>
                </a:effectLst>
                <a:latin typeface="Arial" charset="0"/>
                <a:cs typeface="+mn-cs"/>
              </a:rPr>
              <a:t>henkilökohtaiseen hyvinvointiin</a:t>
            </a:r>
            <a:endParaRPr lang="fi-FI" sz="3200" b="1" kern="1200" dirty="0">
              <a:solidFill>
                <a:schemeClr val="accent1"/>
              </a:solidFill>
              <a:effectLst>
                <a:outerShdw blurRad="38100" dist="38100" dir="2700000" algn="tl">
                  <a:srgbClr val="DDDDDD"/>
                </a:outerShdw>
              </a:effectLst>
              <a:latin typeface="Arial" charset="0"/>
              <a:cs typeface="+mn-cs"/>
            </a:endParaRPr>
          </a:p>
        </p:txBody>
      </p:sp>
      <p:sp>
        <p:nvSpPr>
          <p:cNvPr id="6" name="Sisällön paikkamerkki 5"/>
          <p:cNvSpPr>
            <a:spLocks noGrp="1"/>
          </p:cNvSpPr>
          <p:nvPr>
            <p:ph idx="1"/>
          </p:nvPr>
        </p:nvSpPr>
        <p:spPr>
          <a:xfrm>
            <a:off x="468321" y="1412876"/>
            <a:ext cx="4967287" cy="4530725"/>
          </a:xfrm>
        </p:spPr>
        <p:txBody>
          <a:bodyPr/>
          <a:lstStyle/>
          <a:p>
            <a:pPr marL="514350" indent="-514350">
              <a:buFont typeface="+mj-lt"/>
              <a:buAutoNum type="arabicPeriod"/>
              <a:defRPr/>
            </a:pPr>
            <a:r>
              <a:rPr lang="fi-FI" sz="2000" dirty="0" smtClean="0"/>
              <a:t>Pidä yhteyttä tärkeisiin ihmisiisi ja anna heille aikaa.</a:t>
            </a:r>
          </a:p>
          <a:p>
            <a:pPr marL="514350" indent="-514350">
              <a:buFont typeface="+mj-lt"/>
              <a:buAutoNum type="arabicPeriod"/>
              <a:defRPr/>
            </a:pPr>
            <a:r>
              <a:rPr lang="fi-FI" sz="2000" dirty="0" smtClean="0"/>
              <a:t>Ole aktiivinen: kävele, juokse, pelaa, sovita treeni kuntotasoosi, niin nautit siitä.</a:t>
            </a:r>
          </a:p>
          <a:p>
            <a:pPr marL="514350" indent="-514350">
              <a:buFont typeface="+mj-lt"/>
              <a:buAutoNum type="arabicPeriod"/>
              <a:defRPr/>
            </a:pPr>
            <a:r>
              <a:rPr lang="fi-FI" sz="2000" dirty="0" smtClean="0"/>
              <a:t>Pidä silmäsi avoinna: kiinnitä huomio epätavalliseen, kauneuteen, nauti hetkestä ja reflektoi kokemuksiasi.</a:t>
            </a:r>
          </a:p>
          <a:p>
            <a:pPr marL="514350" indent="-514350">
              <a:buFont typeface="+mj-lt"/>
              <a:buAutoNum type="arabicPeriod"/>
              <a:defRPr/>
            </a:pPr>
            <a:r>
              <a:rPr lang="fi-FI" sz="2000" dirty="0" smtClean="0"/>
              <a:t>Opi joka päivä: riko rutiineita, ota uusi vastuu työssäsi ja haaste, josta nautit.</a:t>
            </a:r>
          </a:p>
          <a:p>
            <a:pPr marL="514350" indent="-514350">
              <a:buFont typeface="+mj-lt"/>
              <a:buAutoNum type="arabicPeriod"/>
              <a:defRPr/>
            </a:pPr>
            <a:r>
              <a:rPr lang="fi-FI" sz="2000" dirty="0" smtClean="0"/>
              <a:t>Ole antelias: tee jotakin hauskaa ystävällesi ja ventovieraalle, kiitä, hymyile, katso sisääsi ja ulospäin</a:t>
            </a:r>
            <a:r>
              <a:rPr lang="fi-FI" sz="2400" dirty="0" smtClean="0"/>
              <a:t>.</a:t>
            </a:r>
          </a:p>
          <a:p>
            <a:pPr marL="0" indent="0">
              <a:buFont typeface="Wingdings" charset="0"/>
              <a:buNone/>
              <a:defRPr/>
            </a:pPr>
            <a:endParaRPr lang="en-US" dirty="0" smtClean="0"/>
          </a:p>
          <a:p>
            <a:pPr marL="0" indent="0">
              <a:buFont typeface="Wingdings" charset="0"/>
              <a:buNone/>
              <a:defRPr/>
            </a:pPr>
            <a:endParaRPr lang="en-US" dirty="0"/>
          </a:p>
        </p:txBody>
      </p:sp>
      <p:sp>
        <p:nvSpPr>
          <p:cNvPr id="7" name="Suorakulmio 6"/>
          <p:cNvSpPr/>
          <p:nvPr/>
        </p:nvSpPr>
        <p:spPr>
          <a:xfrm>
            <a:off x="5580112" y="4509120"/>
            <a:ext cx="3086051" cy="1754327"/>
          </a:xfrm>
          <a:prstGeom prst="rect">
            <a:avLst/>
          </a:prstGeom>
        </p:spPr>
        <p:txBody>
          <a:bodyPr wrap="square">
            <a:spAutoFit/>
          </a:bodyPr>
          <a:lstStyle/>
          <a:p>
            <a:pPr eaLnBrk="0" hangingPunct="0">
              <a:spcBef>
                <a:spcPct val="20000"/>
              </a:spcBef>
              <a:buClr>
                <a:srgbClr val="FF9900"/>
              </a:buClr>
              <a:defRPr/>
            </a:pPr>
            <a:r>
              <a:rPr lang="en-US" sz="2000" kern="0" dirty="0" smtClean="0">
                <a:solidFill>
                  <a:srgbClr val="000000"/>
                </a:solidFill>
                <a:latin typeface="Arial"/>
              </a:rPr>
              <a:t>Almost Singers, Villa </a:t>
            </a:r>
            <a:r>
              <a:rPr lang="en-US" sz="2000" kern="0" dirty="0" err="1" smtClean="0">
                <a:solidFill>
                  <a:srgbClr val="000000"/>
                </a:solidFill>
                <a:latin typeface="Arial"/>
              </a:rPr>
              <a:t>Sten</a:t>
            </a:r>
            <a:r>
              <a:rPr lang="en-US" sz="2000" kern="0" dirty="0" smtClean="0">
                <a:solidFill>
                  <a:srgbClr val="000000"/>
                </a:solidFill>
                <a:latin typeface="Arial"/>
              </a:rPr>
              <a:t> </a:t>
            </a:r>
            <a:r>
              <a:rPr lang="en-US" sz="2000" kern="0" dirty="0" err="1" smtClean="0">
                <a:solidFill>
                  <a:srgbClr val="000000"/>
                </a:solidFill>
                <a:latin typeface="Arial"/>
              </a:rPr>
              <a:t>joulukuussa</a:t>
            </a:r>
            <a:r>
              <a:rPr lang="en-US" sz="2000" kern="0" dirty="0" smtClean="0">
                <a:solidFill>
                  <a:srgbClr val="000000"/>
                </a:solidFill>
                <a:latin typeface="Arial"/>
              </a:rPr>
              <a:t> 2015</a:t>
            </a:r>
          </a:p>
          <a:p>
            <a:pPr eaLnBrk="0" hangingPunct="0">
              <a:spcBef>
                <a:spcPct val="20000"/>
              </a:spcBef>
              <a:buClr>
                <a:srgbClr val="FF9900"/>
              </a:buClr>
              <a:defRPr/>
            </a:pPr>
            <a:endParaRPr lang="en-US" sz="2000" kern="0" dirty="0" smtClean="0">
              <a:solidFill>
                <a:srgbClr val="000000"/>
              </a:solidFill>
              <a:latin typeface="Arial"/>
            </a:endParaRPr>
          </a:p>
          <a:p>
            <a:pPr eaLnBrk="0" hangingPunct="0">
              <a:spcBef>
                <a:spcPct val="20000"/>
              </a:spcBef>
              <a:buClr>
                <a:srgbClr val="FF9900"/>
              </a:buClr>
              <a:defRPr/>
            </a:pPr>
            <a:r>
              <a:rPr lang="en-US" sz="2000" kern="0" dirty="0" smtClean="0">
                <a:solidFill>
                  <a:srgbClr val="000000"/>
                </a:solidFill>
                <a:latin typeface="Arial"/>
              </a:rPr>
              <a:t>Ks. </a:t>
            </a:r>
            <a:r>
              <a:rPr lang="en-US" sz="2000" kern="0" dirty="0" err="1" smtClean="0">
                <a:solidFill>
                  <a:srgbClr val="000000"/>
                </a:solidFill>
                <a:latin typeface="Arial"/>
              </a:rPr>
              <a:t>Aked</a:t>
            </a:r>
            <a:r>
              <a:rPr lang="en-US" sz="2000" kern="0" dirty="0" smtClean="0">
                <a:solidFill>
                  <a:srgbClr val="000000"/>
                </a:solidFill>
                <a:latin typeface="Arial"/>
              </a:rPr>
              <a:t>, </a:t>
            </a:r>
            <a:r>
              <a:rPr lang="en-US" sz="2000" kern="0" dirty="0">
                <a:solidFill>
                  <a:srgbClr val="000000"/>
                </a:solidFill>
                <a:latin typeface="Arial"/>
              </a:rPr>
              <a:t>J. &amp; Thompson, S. </a:t>
            </a:r>
            <a:r>
              <a:rPr lang="en-US" sz="2000" kern="0" dirty="0" smtClean="0">
                <a:solidFill>
                  <a:srgbClr val="000000"/>
                </a:solidFill>
                <a:latin typeface="Arial"/>
              </a:rPr>
              <a:t>2011</a:t>
            </a:r>
            <a:endParaRPr lang="en-US" sz="2000" kern="0" dirty="0">
              <a:solidFill>
                <a:srgbClr val="000000"/>
              </a:solidFill>
              <a:latin typeface="Arial"/>
            </a:endParaRPr>
          </a:p>
        </p:txBody>
      </p:sp>
      <p:pic>
        <p:nvPicPr>
          <p:cNvPr id="3" name="Kuva 2" descr="Ensiesiintyminen 14.6 Villa Ste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5812" y="1628800"/>
            <a:ext cx="3744416" cy="2808312"/>
          </a:xfrm>
          <a:prstGeom prst="rect">
            <a:avLst/>
          </a:prstGeom>
        </p:spPr>
      </p:pic>
      <p:sp>
        <p:nvSpPr>
          <p:cNvPr id="8" name="Alatunnisteen paikkamerkki 7"/>
          <p:cNvSpPr>
            <a:spLocks noGrp="1"/>
          </p:cNvSpPr>
          <p:nvPr>
            <p:ph type="ftr" sz="quarter" idx="11"/>
          </p:nvPr>
        </p:nvSpPr>
        <p:spPr/>
        <p:txBody>
          <a:bodyPr/>
          <a:lstStyle/>
          <a:p>
            <a:pPr>
              <a:defRPr/>
            </a:pPr>
            <a:r>
              <a:rPr lang="en-US" altLang="en-US" smtClean="0"/>
              <a:t>Dosentti Marja-Liisa Manka, Tampereen yliopisto</a:t>
            </a:r>
            <a:endParaRPr lang="en-US" altLang="en-US"/>
          </a:p>
        </p:txBody>
      </p:sp>
    </p:spTree>
    <p:extLst>
      <p:ext uri="{BB962C8B-B14F-4D97-AF65-F5344CB8AC3E}">
        <p14:creationId xmlns:p14="http://schemas.microsoft.com/office/powerpoint/2010/main" val="251527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atunnisteen paikkamerkki 5"/>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8" name="Picture 6" descr="Tyonilo_kans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9" y="356659"/>
            <a:ext cx="12430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uva 8" descr="kayntikortti.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5696" y="260651"/>
            <a:ext cx="1800200" cy="998548"/>
          </a:xfrm>
          <a:prstGeom prst="rect">
            <a:avLst/>
          </a:prstGeom>
        </p:spPr>
      </p:pic>
      <p:sp>
        <p:nvSpPr>
          <p:cNvPr id="10" name="Suorakulmio 9"/>
          <p:cNvSpPr/>
          <p:nvPr/>
        </p:nvSpPr>
        <p:spPr>
          <a:xfrm>
            <a:off x="1835696" y="1412776"/>
            <a:ext cx="3672408" cy="923330"/>
          </a:xfrm>
          <a:prstGeom prst="rect">
            <a:avLst/>
          </a:prstGeom>
        </p:spPr>
        <p:txBody>
          <a:bodyPr wrap="square">
            <a:spAutoFit/>
          </a:bodyPr>
          <a:lstStyle/>
          <a:p>
            <a:r>
              <a:rPr lang="fi-FI" dirty="0" smtClean="0"/>
              <a:t>Työnilo (38,90) </a:t>
            </a:r>
            <a:r>
              <a:rPr lang="fi-FI" dirty="0"/>
              <a:t>ja Stressikirja </a:t>
            </a:r>
            <a:r>
              <a:rPr lang="fi-FI" dirty="0" smtClean="0"/>
              <a:t>(44,00) alennus </a:t>
            </a:r>
            <a:r>
              <a:rPr lang="fi-FI" dirty="0"/>
              <a:t>20 % </a:t>
            </a:r>
            <a:r>
              <a:rPr lang="fi-FI" dirty="0" smtClean="0"/>
              <a:t>tilaisuuden osallistujille </a:t>
            </a:r>
            <a:r>
              <a:rPr lang="fi-FI" u="sng" dirty="0" smtClean="0">
                <a:hlinkClick r:id="rId4"/>
              </a:rPr>
              <a:t>http</a:t>
            </a:r>
            <a:r>
              <a:rPr lang="fi-FI" u="sng" dirty="0">
                <a:hlinkClick r:id="rId4"/>
              </a:rPr>
              <a:t>://www.talentumshop.fi/</a:t>
            </a:r>
            <a:endParaRPr lang="fi-FI" u="sng" dirty="0"/>
          </a:p>
        </p:txBody>
      </p:sp>
      <p:sp>
        <p:nvSpPr>
          <p:cNvPr id="11" name="Suorakulmio 10"/>
          <p:cNvSpPr/>
          <p:nvPr/>
        </p:nvSpPr>
        <p:spPr>
          <a:xfrm>
            <a:off x="179512" y="2348880"/>
            <a:ext cx="4572000" cy="646331"/>
          </a:xfrm>
          <a:prstGeom prst="rect">
            <a:avLst/>
          </a:prstGeom>
        </p:spPr>
        <p:txBody>
          <a:bodyPr>
            <a:spAutoFit/>
          </a:bodyPr>
          <a:lstStyle/>
          <a:p>
            <a:r>
              <a:rPr lang="fi-FI" dirty="0">
                <a:hlinkClick r:id="rId5"/>
              </a:rPr>
              <a:t>www.uta.fi/jkk/synergos</a:t>
            </a:r>
            <a:endParaRPr lang="fi-FI" dirty="0"/>
          </a:p>
          <a:p>
            <a:r>
              <a:rPr lang="fi-FI" dirty="0">
                <a:hlinkClick r:id="rId6"/>
              </a:rPr>
              <a:t>www.docendum.fi</a:t>
            </a:r>
            <a:endParaRPr lang="fi-FI" dirty="0"/>
          </a:p>
        </p:txBody>
      </p:sp>
      <p:sp>
        <p:nvSpPr>
          <p:cNvPr id="12" name="Suorakulmio 11"/>
          <p:cNvSpPr/>
          <p:nvPr/>
        </p:nvSpPr>
        <p:spPr>
          <a:xfrm>
            <a:off x="1619672" y="1988840"/>
            <a:ext cx="184666" cy="369332"/>
          </a:xfrm>
          <a:prstGeom prst="rect">
            <a:avLst/>
          </a:prstGeom>
        </p:spPr>
        <p:txBody>
          <a:bodyPr wrap="none">
            <a:spAutoFit/>
          </a:bodyPr>
          <a:lstStyle/>
          <a:p>
            <a:r>
              <a:rPr lang="fi-FI" dirty="0" smtClean="0">
                <a:solidFill>
                  <a:srgbClr val="000000"/>
                </a:solidFill>
              </a:rPr>
              <a:t> </a:t>
            </a:r>
            <a:endParaRPr lang="fi-FI" dirty="0"/>
          </a:p>
        </p:txBody>
      </p:sp>
      <p:sp>
        <p:nvSpPr>
          <p:cNvPr id="13" name="Suorakulmio 12"/>
          <p:cNvSpPr/>
          <p:nvPr/>
        </p:nvSpPr>
        <p:spPr>
          <a:xfrm>
            <a:off x="0" y="2852936"/>
            <a:ext cx="4762424" cy="3239349"/>
          </a:xfrm>
          <a:prstGeom prst="rect">
            <a:avLst/>
          </a:prstGeom>
        </p:spPr>
        <p:txBody>
          <a:bodyPr wrap="square">
            <a:spAutoFit/>
          </a:bodyPr>
          <a:lstStyle/>
          <a:p>
            <a:pPr>
              <a:defRPr/>
            </a:pPr>
            <a:r>
              <a:rPr lang="fi-FI" sz="1400" dirty="0"/>
              <a:t>Manka, M-L. 2015. Stressikirja – mistä virtaa? Talentum</a:t>
            </a:r>
            <a:r>
              <a:rPr lang="fi-FI" sz="1400" dirty="0" smtClean="0"/>
              <a:t>.</a:t>
            </a:r>
          </a:p>
          <a:p>
            <a:pPr>
              <a:defRPr/>
            </a:pPr>
            <a:endParaRPr lang="fi-FI" sz="1400" dirty="0"/>
          </a:p>
          <a:p>
            <a:pPr>
              <a:defRPr/>
            </a:pPr>
            <a:r>
              <a:rPr lang="fi-FI" sz="1400" dirty="0" smtClean="0"/>
              <a:t>Mäkiniemi, J-P., Heikkilä-Tammi, K. &amp; Manka, M-L. 2015. Miten kuntaesimies voi parantaa </a:t>
            </a:r>
            <a:r>
              <a:rPr lang="fi-FI" sz="1400" dirty="0" err="1" smtClean="0"/>
              <a:t>työhyvinvointia</a:t>
            </a:r>
            <a:r>
              <a:rPr lang="fi-FI" sz="1400" dirty="0"/>
              <a:t>. </a:t>
            </a:r>
            <a:r>
              <a:rPr lang="fi-FI" sz="1400" dirty="0">
                <a:hlinkClick r:id="rId7"/>
              </a:rPr>
              <a:t>http://www.kaks.fi/node/</a:t>
            </a:r>
            <a:r>
              <a:rPr lang="fi-FI" sz="1400" dirty="0" smtClean="0">
                <a:hlinkClick r:id="rId7"/>
              </a:rPr>
              <a:t>8219</a:t>
            </a:r>
            <a:endParaRPr lang="fi-FI" sz="1400" dirty="0" smtClean="0"/>
          </a:p>
          <a:p>
            <a:pPr>
              <a:defRPr/>
            </a:pPr>
            <a:r>
              <a:rPr lang="fi-FI" sz="1400" dirty="0" smtClean="0"/>
              <a:t>Tähän liittyvät </a:t>
            </a:r>
            <a:r>
              <a:rPr lang="fi-FI" sz="1400" dirty="0"/>
              <a:t>internetsivut kyselypohjineen: </a:t>
            </a:r>
            <a:r>
              <a:rPr lang="fi-FI" sz="1400" dirty="0">
                <a:hlinkClick r:id="rId8"/>
              </a:rPr>
              <a:t>http://www.uta.fi/jkk/synergos/tyohyvinvointi/posetiivi/</a:t>
            </a:r>
            <a:r>
              <a:rPr lang="fi-FI" sz="1400" dirty="0" smtClean="0">
                <a:hlinkClick r:id="rId8"/>
              </a:rPr>
              <a:t>etusivu.html</a:t>
            </a:r>
            <a:endParaRPr lang="fi-FI" sz="1400" dirty="0" smtClean="0"/>
          </a:p>
          <a:p>
            <a:pPr>
              <a:defRPr/>
            </a:pPr>
            <a:endParaRPr lang="fi-FI" sz="1000" dirty="0"/>
          </a:p>
          <a:p>
            <a:pPr>
              <a:defRPr/>
            </a:pPr>
            <a:r>
              <a:rPr lang="fi-FI" sz="1400" dirty="0" err="1"/>
              <a:t>Larjovuori</a:t>
            </a:r>
            <a:r>
              <a:rPr lang="fi-FI" sz="1400" dirty="0"/>
              <a:t>, R.-L., </a:t>
            </a:r>
            <a:r>
              <a:rPr lang="fi-FI" sz="1400" u="sng" dirty="0"/>
              <a:t>Manka, M-L</a:t>
            </a:r>
            <a:r>
              <a:rPr lang="fi-FI" sz="1400" dirty="0"/>
              <a:t>. &amp; Nuutinen, S. 2015. Inhimillinen pääoma - </a:t>
            </a:r>
            <a:r>
              <a:rPr lang="en-US" sz="1400" dirty="0" err="1"/>
              <a:t>Työhyvinvointia</a:t>
            </a:r>
            <a:r>
              <a:rPr lang="en-US" sz="1400" dirty="0"/>
              <a:t>, </a:t>
            </a:r>
            <a:r>
              <a:rPr lang="en-US" sz="1400" dirty="0" err="1"/>
              <a:t>tuloksellisuutta</a:t>
            </a:r>
            <a:r>
              <a:rPr lang="en-US" sz="1400" dirty="0"/>
              <a:t>, </a:t>
            </a:r>
            <a:r>
              <a:rPr lang="en-US" sz="1400" dirty="0" err="1"/>
              <a:t>pidempiä</a:t>
            </a:r>
            <a:r>
              <a:rPr lang="en-US" sz="1400" dirty="0"/>
              <a:t> </a:t>
            </a:r>
            <a:r>
              <a:rPr lang="en-US" sz="1400" dirty="0" err="1"/>
              <a:t>työuria</a:t>
            </a:r>
            <a:r>
              <a:rPr lang="en-US" sz="1400" dirty="0"/>
              <a:t>? </a:t>
            </a:r>
            <a:r>
              <a:rPr lang="en-US" sz="1400" dirty="0" err="1"/>
              <a:t>STM:n</a:t>
            </a:r>
            <a:r>
              <a:rPr lang="en-US" sz="1400" dirty="0"/>
              <a:t> </a:t>
            </a:r>
            <a:r>
              <a:rPr lang="en-US" sz="1400" dirty="0" err="1"/>
              <a:t>raportteja</a:t>
            </a:r>
            <a:r>
              <a:rPr lang="en-US" sz="1400" dirty="0"/>
              <a:t> </a:t>
            </a:r>
            <a:r>
              <a:rPr lang="en-US" sz="1400" dirty="0" err="1"/>
              <a:t>ja</a:t>
            </a:r>
            <a:r>
              <a:rPr lang="en-US" sz="1400" dirty="0"/>
              <a:t> </a:t>
            </a:r>
            <a:r>
              <a:rPr lang="en-US" sz="1400" dirty="0" err="1"/>
              <a:t>muistioita</a:t>
            </a:r>
            <a:r>
              <a:rPr lang="en-US" sz="1400" dirty="0"/>
              <a:t> 5. Helsinki.</a:t>
            </a:r>
            <a:endParaRPr lang="fi-FI" sz="1400" b="1" i="1" dirty="0"/>
          </a:p>
          <a:p>
            <a:pPr>
              <a:defRPr/>
            </a:pPr>
            <a:r>
              <a:rPr lang="fi-FI" sz="1400" u="sng" dirty="0">
                <a:hlinkClick r:id="rId9"/>
              </a:rPr>
              <a:t>http://www.stm.fi/c/document_library/get_file?folderId=12777119&amp;name=DLFE-33803.pdf</a:t>
            </a:r>
            <a:r>
              <a:rPr lang="fi-FI" sz="1400" dirty="0"/>
              <a:t> </a:t>
            </a:r>
            <a:endParaRPr lang="fi-FI" sz="1400" dirty="0">
              <a:latin typeface="Arial" charset="0"/>
            </a:endParaRPr>
          </a:p>
          <a:p>
            <a:pPr>
              <a:defRPr/>
            </a:pPr>
            <a:endParaRPr lang="fi-FI" sz="1050" dirty="0">
              <a:latin typeface="Arial" charset="0"/>
            </a:endParaRPr>
          </a:p>
          <a:p>
            <a:pPr>
              <a:defRPr/>
            </a:pPr>
            <a:endParaRPr lang="fi-FI" sz="1600" dirty="0">
              <a:latin typeface="Arial" charset="0"/>
            </a:endParaRPr>
          </a:p>
        </p:txBody>
      </p:sp>
      <p:sp>
        <p:nvSpPr>
          <p:cNvPr id="14" name="Suorakulmio 13"/>
          <p:cNvSpPr/>
          <p:nvPr/>
        </p:nvSpPr>
        <p:spPr>
          <a:xfrm>
            <a:off x="4572000" y="2492896"/>
            <a:ext cx="4572000" cy="3708708"/>
          </a:xfrm>
          <a:prstGeom prst="rect">
            <a:avLst/>
          </a:prstGeom>
        </p:spPr>
        <p:txBody>
          <a:bodyPr>
            <a:spAutoFit/>
          </a:bodyPr>
          <a:lstStyle/>
          <a:p>
            <a:pPr>
              <a:defRPr/>
            </a:pPr>
            <a:r>
              <a:rPr lang="fi-FI" sz="1400" u="sng" dirty="0"/>
              <a:t>Manka, M-L. &amp; </a:t>
            </a:r>
            <a:r>
              <a:rPr lang="fi-FI" sz="1400" u="sng" dirty="0" err="1"/>
              <a:t>Bordi</a:t>
            </a:r>
            <a:r>
              <a:rPr lang="fi-FI" sz="1400" u="sng" dirty="0"/>
              <a:t>, L</a:t>
            </a:r>
            <a:r>
              <a:rPr lang="fi-FI" sz="1400" dirty="0"/>
              <a:t>. (toim.) 2014. Tosielämän</a:t>
            </a:r>
            <a:r>
              <a:rPr lang="fi-FI" sz="1400" u="sng" dirty="0"/>
              <a:t> </a:t>
            </a:r>
            <a:r>
              <a:rPr lang="fi-FI" sz="1400" dirty="0" err="1"/>
              <a:t>työhyvinvointia</a:t>
            </a:r>
            <a:r>
              <a:rPr lang="fi-FI" sz="1400" dirty="0"/>
              <a:t>.  Ratkaisuja ja </a:t>
            </a:r>
            <a:r>
              <a:rPr lang="fi-FI" sz="1400" dirty="0" smtClean="0"/>
              <a:t>kokemuksia</a:t>
            </a:r>
            <a:r>
              <a:rPr lang="fi-FI" sz="1400" dirty="0"/>
              <a:t>. Tampereen yliopisto, Tampereen Business Campus, EU,ESR, Elinkeino-, liikenne- ja ympäristökeskus.    </a:t>
            </a:r>
            <a:r>
              <a:rPr lang="fi-FI" sz="1400" u="sng" dirty="0">
                <a:hlinkClick r:id="rId10"/>
              </a:rPr>
              <a:t>http://www.uta.fi/jkk/tyovirta/index/Tosiel%C3%A4m%C3%A4n%20ty%C3%B6hyvinvointia.pdf</a:t>
            </a:r>
            <a:endParaRPr lang="fi-FI" sz="1400" dirty="0"/>
          </a:p>
          <a:p>
            <a:pPr>
              <a:defRPr/>
            </a:pPr>
            <a:r>
              <a:rPr lang="fi-FI" sz="1400" dirty="0"/>
              <a:t> </a:t>
            </a:r>
          </a:p>
          <a:p>
            <a:pPr>
              <a:defRPr/>
            </a:pPr>
            <a:r>
              <a:rPr lang="fi-FI" sz="1400" dirty="0"/>
              <a:t>Manka, M-L. &amp; Manka, M. 2014. </a:t>
            </a:r>
            <a:r>
              <a:rPr lang="fi-FI" sz="1400" dirty="0" err="1"/>
              <a:t>Työhyvinvoinnin</a:t>
            </a:r>
            <a:r>
              <a:rPr lang="fi-FI" sz="1400" dirty="0"/>
              <a:t> johtaminen. E-kirja. Talentum. Fokus</a:t>
            </a:r>
            <a:r>
              <a:rPr lang="fi-FI" sz="1400" dirty="0" smtClean="0"/>
              <a:t>.</a:t>
            </a:r>
          </a:p>
          <a:p>
            <a:pPr>
              <a:defRPr/>
            </a:pPr>
            <a:endParaRPr lang="fi-FI" sz="1400" dirty="0" smtClean="0"/>
          </a:p>
          <a:p>
            <a:pPr>
              <a:defRPr/>
            </a:pPr>
            <a:r>
              <a:rPr lang="fi-FI" sz="1400" dirty="0">
                <a:latin typeface="Arial Narrow"/>
                <a:cs typeface="Arial Narrow"/>
              </a:rPr>
              <a:t>Manka M-L. &amp; </a:t>
            </a:r>
            <a:r>
              <a:rPr lang="fi-FI" sz="1400" dirty="0" err="1">
                <a:latin typeface="Arial Narrow"/>
                <a:cs typeface="Arial Narrow"/>
              </a:rPr>
              <a:t>Larjovuori</a:t>
            </a:r>
            <a:r>
              <a:rPr lang="fi-FI" sz="1400" dirty="0">
                <a:latin typeface="Arial Narrow"/>
                <a:cs typeface="Arial Narrow"/>
              </a:rPr>
              <a:t> R- &amp; Heikkilä-Tammi K. 2014. Voimavarat käyttöön – miten kehittää psykologista pääomaa.</a:t>
            </a:r>
            <a:r>
              <a:rPr lang="en-US" sz="1400" dirty="0">
                <a:latin typeface="Arial Narrow"/>
                <a:cs typeface="Arial Narrow"/>
              </a:rPr>
              <a:t> </a:t>
            </a:r>
            <a:r>
              <a:rPr lang="en-US" sz="1400" dirty="0" err="1">
                <a:latin typeface="Arial Narrow"/>
                <a:cs typeface="Arial Narrow"/>
              </a:rPr>
              <a:t>Tampereen</a:t>
            </a:r>
            <a:r>
              <a:rPr lang="en-US" sz="1400" dirty="0">
                <a:latin typeface="Arial Narrow"/>
                <a:cs typeface="Arial Narrow"/>
              </a:rPr>
              <a:t> </a:t>
            </a:r>
            <a:r>
              <a:rPr lang="en-US" sz="1400" dirty="0" err="1">
                <a:latin typeface="Arial Narrow"/>
                <a:cs typeface="Arial Narrow"/>
              </a:rPr>
              <a:t>yliopisto</a:t>
            </a:r>
            <a:r>
              <a:rPr lang="en-US" sz="1400" dirty="0">
                <a:latin typeface="Arial Narrow"/>
                <a:cs typeface="Arial Narrow"/>
              </a:rPr>
              <a:t>, STM, </a:t>
            </a:r>
            <a:r>
              <a:rPr lang="en-US" sz="1400" dirty="0" err="1">
                <a:latin typeface="Arial Narrow"/>
                <a:cs typeface="Arial Narrow"/>
              </a:rPr>
              <a:t>Esr</a:t>
            </a:r>
            <a:r>
              <a:rPr lang="en-US" sz="1400" dirty="0">
                <a:latin typeface="Arial Narrow"/>
                <a:cs typeface="Arial Narrow"/>
              </a:rPr>
              <a:t> &amp; </a:t>
            </a:r>
            <a:r>
              <a:rPr lang="en-US" sz="1400" dirty="0" err="1">
                <a:latin typeface="Arial Narrow"/>
                <a:cs typeface="Arial Narrow"/>
              </a:rPr>
              <a:t>Kuntoutussäätiö</a:t>
            </a:r>
            <a:r>
              <a:rPr lang="en-US" sz="1400" dirty="0">
                <a:latin typeface="Arial Narrow"/>
                <a:cs typeface="Arial Narrow"/>
              </a:rPr>
              <a:t>. </a:t>
            </a:r>
            <a:r>
              <a:rPr lang="en-US" sz="1400" dirty="0">
                <a:latin typeface="Arial" charset="0"/>
                <a:hlinkClick r:id="rId11"/>
              </a:rPr>
              <a:t>http://www.uta.fi/jkk/synergos/tyohyvinvointi/opaskirjat/PsykologPO_esite_241014_VALMIS.pdf</a:t>
            </a:r>
            <a:endParaRPr lang="en-US" sz="1400" dirty="0">
              <a:latin typeface="Arial" charset="0"/>
            </a:endParaRPr>
          </a:p>
          <a:p>
            <a:pPr>
              <a:defRPr/>
            </a:pPr>
            <a:endParaRPr lang="fi-FI" sz="1400" dirty="0"/>
          </a:p>
          <a:p>
            <a:pPr>
              <a:defRPr/>
            </a:pPr>
            <a:endParaRPr lang="fi-FI" sz="1100" dirty="0">
              <a:latin typeface="Arial" charset="0"/>
            </a:endParaRPr>
          </a:p>
        </p:txBody>
      </p:sp>
      <p:pic>
        <p:nvPicPr>
          <p:cNvPr id="5" name="Kuva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48264" y="33334"/>
            <a:ext cx="1695410" cy="2420888"/>
          </a:xfrm>
          <a:prstGeom prst="rect">
            <a:avLst/>
          </a:prstGeom>
        </p:spPr>
      </p:pic>
      <p:sp>
        <p:nvSpPr>
          <p:cNvPr id="7" name="Tekstiruutu 6"/>
          <p:cNvSpPr txBox="1"/>
          <p:nvPr/>
        </p:nvSpPr>
        <p:spPr>
          <a:xfrm>
            <a:off x="5148064" y="404664"/>
            <a:ext cx="1656184" cy="923330"/>
          </a:xfrm>
          <a:prstGeom prst="rect">
            <a:avLst/>
          </a:prstGeom>
          <a:noFill/>
        </p:spPr>
        <p:txBody>
          <a:bodyPr wrap="square" rtlCol="0">
            <a:spAutoFit/>
          </a:bodyPr>
          <a:lstStyle/>
          <a:p>
            <a:r>
              <a:rPr lang="fi-FI" dirty="0" smtClean="0"/>
              <a:t>Tulossa syyskuu 2016</a:t>
            </a:r>
          </a:p>
          <a:p>
            <a:r>
              <a:rPr lang="fi-FI" smtClean="0"/>
              <a:t>Tilaa ennakkoon!</a:t>
            </a:r>
            <a:endParaRPr lang="fi-FI" dirty="0"/>
          </a:p>
        </p:txBody>
      </p:sp>
    </p:spTree>
    <p:extLst>
      <p:ext uri="{BB962C8B-B14F-4D97-AF65-F5344CB8AC3E}">
        <p14:creationId xmlns:p14="http://schemas.microsoft.com/office/powerpoint/2010/main" val="17673626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4860035" y="2"/>
            <a:ext cx="4033837" cy="593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defRPr/>
            </a:pPr>
            <a:endParaRPr lang="fi-FI" sz="1100" dirty="0" smtClean="0">
              <a:latin typeface="Arial" charset="0"/>
            </a:endParaRPr>
          </a:p>
          <a:p>
            <a:pPr eaLnBrk="1" hangingPunct="1">
              <a:defRPr/>
            </a:pPr>
            <a:r>
              <a:rPr lang="fi-FI" sz="1400" dirty="0">
                <a:latin typeface="Arial Narrow"/>
                <a:cs typeface="Arial Narrow"/>
              </a:rPr>
              <a:t>Manka M-L 2013 Työnilo. </a:t>
            </a:r>
            <a:r>
              <a:rPr lang="fi-FI" sz="1400" dirty="0" err="1">
                <a:latin typeface="Arial Narrow"/>
                <a:cs typeface="Arial Narrow"/>
              </a:rPr>
              <a:t>SanomaPro</a:t>
            </a:r>
            <a:r>
              <a:rPr lang="fi-FI" sz="1400" dirty="0">
                <a:latin typeface="Arial Narrow"/>
                <a:cs typeface="Arial Narrow"/>
              </a:rPr>
              <a:t>.</a:t>
            </a:r>
          </a:p>
          <a:p>
            <a:pPr>
              <a:defRPr/>
            </a:pPr>
            <a:endParaRPr lang="fi-FI" sz="1400" dirty="0">
              <a:latin typeface="Arial" charset="0"/>
            </a:endParaRPr>
          </a:p>
          <a:p>
            <a:pPr>
              <a:defRPr/>
            </a:pPr>
            <a:r>
              <a:rPr lang="fi-FI" sz="1400" dirty="0">
                <a:latin typeface="Arial Narrow"/>
                <a:cs typeface="Arial Narrow"/>
              </a:rPr>
              <a:t>TYÖHYVINVOINTI JA TULOKSELLISUUS. Henkilöstön arvoa kuvaavat tunnusluvut johtamisen tukena kunnissa. Tampereen yliopisto, Tekes, KT ja </a:t>
            </a:r>
            <a:r>
              <a:rPr lang="fi-FI" sz="1400" dirty="0" err="1">
                <a:latin typeface="Arial Narrow"/>
                <a:cs typeface="Arial Narrow"/>
              </a:rPr>
              <a:t>Keva</a:t>
            </a:r>
            <a:r>
              <a:rPr lang="fi-FI" sz="1400" dirty="0">
                <a:latin typeface="Arial Narrow"/>
                <a:cs typeface="Arial Narrow"/>
              </a:rPr>
              <a:t>.</a:t>
            </a:r>
          </a:p>
          <a:p>
            <a:pPr eaLnBrk="1" hangingPunct="1">
              <a:defRPr/>
            </a:pPr>
            <a:endParaRPr lang="fi-FI" sz="1100" dirty="0" smtClean="0">
              <a:latin typeface="Arial Narrow"/>
              <a:cs typeface="Arial Narrow"/>
            </a:endParaRPr>
          </a:p>
          <a:p>
            <a:pPr eaLnBrk="1" hangingPunct="1">
              <a:defRPr/>
            </a:pPr>
            <a:r>
              <a:rPr lang="fi-FI" sz="1400" dirty="0" smtClean="0">
                <a:latin typeface="Arial Narrow"/>
                <a:cs typeface="Arial Narrow"/>
              </a:rPr>
              <a:t>Manka</a:t>
            </a:r>
            <a:r>
              <a:rPr lang="fi-FI" sz="1400" dirty="0">
                <a:latin typeface="Arial Narrow"/>
                <a:cs typeface="Arial Narrow"/>
              </a:rPr>
              <a:t>, M-L &amp; Hakala, L. 2011. Henkilöstö-tunnusluvut johtamisen tukena. Tukea tuottavuuden ja työyhteisön hyvinvoinnin kehittämiseen. </a:t>
            </a:r>
            <a:r>
              <a:rPr lang="en-US" sz="1400" dirty="0" err="1">
                <a:latin typeface="Arial Narrow"/>
                <a:cs typeface="Arial Narrow"/>
              </a:rPr>
              <a:t>Tampereen</a:t>
            </a:r>
            <a:r>
              <a:rPr lang="en-US" sz="1400" dirty="0">
                <a:latin typeface="Arial Narrow"/>
                <a:cs typeface="Arial Narrow"/>
              </a:rPr>
              <a:t> </a:t>
            </a:r>
            <a:r>
              <a:rPr lang="en-US" sz="1400" dirty="0" err="1">
                <a:latin typeface="Arial Narrow"/>
                <a:cs typeface="Arial Narrow"/>
              </a:rPr>
              <a:t>yliopisto</a:t>
            </a:r>
            <a:r>
              <a:rPr lang="en-US" sz="1400" dirty="0">
                <a:latin typeface="Arial Narrow"/>
                <a:cs typeface="Arial Narrow"/>
              </a:rPr>
              <a:t>, STM, </a:t>
            </a:r>
            <a:r>
              <a:rPr lang="en-US" sz="1400" dirty="0" err="1">
                <a:latin typeface="Arial Narrow"/>
                <a:cs typeface="Arial Narrow"/>
              </a:rPr>
              <a:t>Esr</a:t>
            </a:r>
            <a:r>
              <a:rPr lang="en-US" sz="1400" dirty="0">
                <a:latin typeface="Arial Narrow"/>
                <a:cs typeface="Arial Narrow"/>
              </a:rPr>
              <a:t> &amp; </a:t>
            </a:r>
            <a:r>
              <a:rPr lang="en-US" sz="1400" dirty="0" err="1">
                <a:latin typeface="Arial Narrow"/>
                <a:cs typeface="Arial Narrow"/>
              </a:rPr>
              <a:t>Kuntoutussäätiö</a:t>
            </a:r>
            <a:endParaRPr lang="en-US" sz="1400" dirty="0">
              <a:latin typeface="Arial Narrow"/>
              <a:cs typeface="Arial Narrow"/>
            </a:endParaRPr>
          </a:p>
          <a:p>
            <a:pPr eaLnBrk="1" hangingPunct="1">
              <a:defRPr/>
            </a:pPr>
            <a:endParaRPr lang="en-US" sz="1400" dirty="0">
              <a:latin typeface="Arial Narrow"/>
              <a:cs typeface="Arial Narrow"/>
            </a:endParaRPr>
          </a:p>
          <a:p>
            <a:pPr eaLnBrk="1" hangingPunct="1">
              <a:defRPr/>
            </a:pPr>
            <a:r>
              <a:rPr lang="en-US" sz="1400" dirty="0">
                <a:latin typeface="Arial Narrow"/>
                <a:cs typeface="Arial Narrow"/>
              </a:rPr>
              <a:t>Manka M-L &amp; </a:t>
            </a:r>
            <a:r>
              <a:rPr lang="en-US" sz="1400" dirty="0" err="1">
                <a:latin typeface="Arial Narrow"/>
                <a:cs typeface="Arial Narrow"/>
              </a:rPr>
              <a:t>Mäenpää</a:t>
            </a:r>
            <a:r>
              <a:rPr lang="en-US" sz="1400" dirty="0">
                <a:latin typeface="Arial Narrow"/>
                <a:cs typeface="Arial Narrow"/>
              </a:rPr>
              <a:t> M. 2010. </a:t>
            </a:r>
            <a:r>
              <a:rPr lang="en-US" sz="1400" dirty="0" err="1" smtClean="0">
                <a:latin typeface="Arial Narrow"/>
                <a:cs typeface="Arial Narrow"/>
              </a:rPr>
              <a:t>Tulevaisuuden</a:t>
            </a:r>
            <a:r>
              <a:rPr lang="en-US" sz="1400" dirty="0" smtClean="0">
                <a:latin typeface="Arial Narrow"/>
                <a:cs typeface="Arial Narrow"/>
              </a:rPr>
              <a:t> </a:t>
            </a:r>
            <a:r>
              <a:rPr lang="en-US" sz="1400" dirty="0" err="1">
                <a:latin typeface="Arial Narrow"/>
                <a:cs typeface="Arial Narrow"/>
              </a:rPr>
              <a:t>osaajaksi</a:t>
            </a:r>
            <a:r>
              <a:rPr lang="en-US" sz="1400" dirty="0">
                <a:latin typeface="Arial Narrow"/>
                <a:cs typeface="Arial Narrow"/>
              </a:rPr>
              <a:t>. </a:t>
            </a:r>
            <a:r>
              <a:rPr lang="en-US" sz="1400" dirty="0" err="1">
                <a:latin typeface="Arial Narrow"/>
                <a:cs typeface="Arial Narrow"/>
              </a:rPr>
              <a:t>Tulosta</a:t>
            </a:r>
            <a:r>
              <a:rPr lang="en-US" sz="1400" dirty="0">
                <a:latin typeface="Arial Narrow"/>
                <a:cs typeface="Arial Narrow"/>
              </a:rPr>
              <a:t> </a:t>
            </a:r>
            <a:r>
              <a:rPr lang="en-US" sz="1400" dirty="0" err="1">
                <a:latin typeface="Arial Narrow"/>
                <a:cs typeface="Arial Narrow"/>
              </a:rPr>
              <a:t>osaamis-tarpeiden</a:t>
            </a:r>
            <a:r>
              <a:rPr lang="en-US" sz="1400" dirty="0">
                <a:latin typeface="Arial Narrow"/>
                <a:cs typeface="Arial Narrow"/>
              </a:rPr>
              <a:t> </a:t>
            </a:r>
            <a:r>
              <a:rPr lang="en-US" sz="1400" dirty="0" err="1">
                <a:latin typeface="Arial Narrow"/>
                <a:cs typeface="Arial Narrow"/>
              </a:rPr>
              <a:t>tunnistamisella</a:t>
            </a:r>
            <a:r>
              <a:rPr lang="en-US" sz="1400" dirty="0">
                <a:latin typeface="Arial Narrow"/>
                <a:cs typeface="Arial Narrow"/>
              </a:rPr>
              <a:t>. </a:t>
            </a:r>
            <a:r>
              <a:rPr lang="en-US" sz="1400" dirty="0" err="1">
                <a:latin typeface="Arial Narrow"/>
                <a:cs typeface="Arial Narrow"/>
              </a:rPr>
              <a:t>Tampereen</a:t>
            </a:r>
            <a:r>
              <a:rPr lang="en-US" sz="1400" dirty="0">
                <a:latin typeface="Arial Narrow"/>
                <a:cs typeface="Arial Narrow"/>
              </a:rPr>
              <a:t> </a:t>
            </a:r>
            <a:r>
              <a:rPr lang="en-US" sz="1400" dirty="0" err="1">
                <a:latin typeface="Arial Narrow"/>
                <a:cs typeface="Arial Narrow"/>
              </a:rPr>
              <a:t>yliopisto</a:t>
            </a:r>
            <a:r>
              <a:rPr lang="en-US" sz="1400" dirty="0">
                <a:latin typeface="Arial Narrow"/>
                <a:cs typeface="Arial Narrow"/>
              </a:rPr>
              <a:t>, STM, </a:t>
            </a:r>
            <a:r>
              <a:rPr lang="en-US" sz="1400" dirty="0" err="1">
                <a:latin typeface="Arial Narrow"/>
                <a:cs typeface="Arial Narrow"/>
              </a:rPr>
              <a:t>Esr</a:t>
            </a:r>
            <a:r>
              <a:rPr lang="en-US" sz="1400" dirty="0">
                <a:latin typeface="Arial Narrow"/>
                <a:cs typeface="Arial Narrow"/>
              </a:rPr>
              <a:t> &amp; </a:t>
            </a:r>
            <a:r>
              <a:rPr lang="en-US" sz="1400" dirty="0" err="1">
                <a:latin typeface="Arial Narrow"/>
                <a:cs typeface="Arial Narrow"/>
              </a:rPr>
              <a:t>Kuntoutussäätiö</a:t>
            </a:r>
            <a:r>
              <a:rPr lang="en-US" sz="1400" dirty="0">
                <a:latin typeface="Arial Narrow"/>
                <a:cs typeface="Arial Narrow"/>
              </a:rPr>
              <a:t>.</a:t>
            </a:r>
          </a:p>
          <a:p>
            <a:pPr eaLnBrk="1" hangingPunct="1">
              <a:spcBef>
                <a:spcPct val="50000"/>
              </a:spcBef>
              <a:defRPr/>
            </a:pPr>
            <a:r>
              <a:rPr lang="en-US" sz="1400" dirty="0">
                <a:latin typeface="Arial Narrow"/>
                <a:cs typeface="Arial Narrow"/>
              </a:rPr>
              <a:t>Manka M-L., </a:t>
            </a:r>
            <a:r>
              <a:rPr lang="en-US" sz="1400" dirty="0" err="1">
                <a:latin typeface="Arial Narrow"/>
                <a:cs typeface="Arial Narrow"/>
              </a:rPr>
              <a:t>Hakala</a:t>
            </a:r>
            <a:r>
              <a:rPr lang="en-US" sz="1400" dirty="0">
                <a:latin typeface="Arial Narrow"/>
                <a:cs typeface="Arial Narrow"/>
              </a:rPr>
              <a:t> L., </a:t>
            </a:r>
            <a:r>
              <a:rPr lang="en-US" sz="1400" dirty="0" err="1">
                <a:latin typeface="Arial Narrow"/>
                <a:cs typeface="Arial Narrow"/>
              </a:rPr>
              <a:t>Nuutinen</a:t>
            </a:r>
            <a:r>
              <a:rPr lang="en-US" sz="1400" dirty="0">
                <a:latin typeface="Arial Narrow"/>
                <a:cs typeface="Arial Narrow"/>
              </a:rPr>
              <a:t> S. &amp; </a:t>
            </a:r>
            <a:r>
              <a:rPr lang="en-US" sz="1400" dirty="0" err="1">
                <a:latin typeface="Arial Narrow"/>
                <a:cs typeface="Arial Narrow"/>
              </a:rPr>
              <a:t>Harju</a:t>
            </a:r>
            <a:r>
              <a:rPr lang="en-US" sz="1400" dirty="0">
                <a:latin typeface="Arial Narrow"/>
                <a:cs typeface="Arial Narrow"/>
              </a:rPr>
              <a:t> R. 2010.Työn </a:t>
            </a:r>
            <a:r>
              <a:rPr lang="en-US" sz="1400" dirty="0" err="1">
                <a:latin typeface="Arial Narrow"/>
                <a:cs typeface="Arial Narrow"/>
              </a:rPr>
              <a:t>iloa</a:t>
            </a:r>
            <a:r>
              <a:rPr lang="en-US" sz="1400" dirty="0">
                <a:latin typeface="Arial Narrow"/>
                <a:cs typeface="Arial Narrow"/>
              </a:rPr>
              <a:t> </a:t>
            </a:r>
            <a:r>
              <a:rPr lang="en-US" sz="1400" dirty="0" err="1">
                <a:latin typeface="Arial Narrow"/>
                <a:cs typeface="Arial Narrow"/>
              </a:rPr>
              <a:t>ja</a:t>
            </a:r>
            <a:r>
              <a:rPr lang="en-US" sz="1400" dirty="0">
                <a:latin typeface="Arial Narrow"/>
                <a:cs typeface="Arial Narrow"/>
              </a:rPr>
              <a:t> </a:t>
            </a:r>
            <a:r>
              <a:rPr lang="en-US" sz="1400" dirty="0" err="1">
                <a:latin typeface="Arial Narrow"/>
                <a:cs typeface="Arial Narrow"/>
              </a:rPr>
              <a:t>imua</a:t>
            </a:r>
            <a:r>
              <a:rPr lang="en-US" sz="1400" dirty="0">
                <a:latin typeface="Arial Narrow"/>
                <a:cs typeface="Arial Narrow"/>
              </a:rPr>
              <a:t> – </a:t>
            </a:r>
            <a:r>
              <a:rPr lang="en-US" sz="1400" dirty="0" err="1">
                <a:latin typeface="Arial Narrow"/>
                <a:cs typeface="Arial Narrow"/>
              </a:rPr>
              <a:t>työhyvinvoinnin</a:t>
            </a:r>
            <a:r>
              <a:rPr lang="en-US" sz="1400" dirty="0">
                <a:latin typeface="Arial Narrow"/>
                <a:cs typeface="Arial Narrow"/>
              </a:rPr>
              <a:t> </a:t>
            </a:r>
            <a:r>
              <a:rPr lang="en-US" sz="1400" dirty="0" err="1">
                <a:latin typeface="Arial Narrow"/>
                <a:cs typeface="Arial Narrow"/>
              </a:rPr>
              <a:t>ratkaisuja</a:t>
            </a:r>
            <a:r>
              <a:rPr lang="en-US" sz="1400" dirty="0">
                <a:latin typeface="Arial Narrow"/>
                <a:cs typeface="Arial Narrow"/>
              </a:rPr>
              <a:t> </a:t>
            </a:r>
            <a:r>
              <a:rPr lang="en-US" sz="1400" dirty="0" err="1">
                <a:latin typeface="Arial Narrow"/>
                <a:cs typeface="Arial Narrow"/>
              </a:rPr>
              <a:t>pientyöpaikoille</a:t>
            </a:r>
            <a:r>
              <a:rPr lang="en-US" sz="1400" dirty="0">
                <a:latin typeface="Arial Narrow"/>
                <a:cs typeface="Arial Narrow"/>
              </a:rPr>
              <a:t>. </a:t>
            </a:r>
            <a:r>
              <a:rPr lang="en-US" sz="1400" dirty="0" err="1">
                <a:latin typeface="Arial Narrow"/>
                <a:cs typeface="Arial Narrow"/>
              </a:rPr>
              <a:t>Tampereen</a:t>
            </a:r>
            <a:r>
              <a:rPr lang="en-US" sz="1400" dirty="0">
                <a:latin typeface="Arial Narrow"/>
                <a:cs typeface="Arial Narrow"/>
              </a:rPr>
              <a:t> </a:t>
            </a:r>
            <a:r>
              <a:rPr lang="en-US" sz="1400" dirty="0" err="1">
                <a:latin typeface="Arial Narrow"/>
                <a:cs typeface="Arial Narrow"/>
              </a:rPr>
              <a:t>yliopisto</a:t>
            </a:r>
            <a:r>
              <a:rPr lang="en-US" sz="1400" dirty="0">
                <a:latin typeface="Arial Narrow"/>
                <a:cs typeface="Arial Narrow"/>
              </a:rPr>
              <a:t>, STM, </a:t>
            </a:r>
            <a:r>
              <a:rPr lang="en-US" sz="1400" dirty="0" err="1">
                <a:latin typeface="Arial Narrow"/>
                <a:cs typeface="Arial Narrow"/>
              </a:rPr>
              <a:t>Esr</a:t>
            </a:r>
            <a:r>
              <a:rPr lang="en-US" sz="1400" dirty="0">
                <a:latin typeface="Arial Narrow"/>
                <a:cs typeface="Arial Narrow"/>
              </a:rPr>
              <a:t> &amp; </a:t>
            </a:r>
            <a:r>
              <a:rPr lang="en-US" sz="1400" dirty="0" err="1">
                <a:latin typeface="Arial Narrow"/>
                <a:cs typeface="Arial Narrow"/>
              </a:rPr>
              <a:t>Kuntoutussäätiö</a:t>
            </a:r>
            <a:r>
              <a:rPr lang="en-US" sz="1400" dirty="0">
                <a:latin typeface="Arial Narrow"/>
                <a:cs typeface="Arial Narrow"/>
              </a:rPr>
              <a:t>.</a:t>
            </a:r>
          </a:p>
          <a:p>
            <a:pPr eaLnBrk="1" hangingPunct="1">
              <a:spcBef>
                <a:spcPct val="50000"/>
              </a:spcBef>
              <a:defRPr/>
            </a:pPr>
            <a:r>
              <a:rPr lang="fi-FI" sz="1400" dirty="0" smtClean="0">
                <a:latin typeface="Arial Narrow"/>
                <a:cs typeface="Arial Narrow"/>
              </a:rPr>
              <a:t>Manka </a:t>
            </a:r>
            <a:r>
              <a:rPr lang="fi-FI" sz="1400" dirty="0">
                <a:latin typeface="Arial Narrow"/>
                <a:cs typeface="Arial Narrow"/>
              </a:rPr>
              <a:t>M-L. 2008. Tiikerinloikka työniloon ja menestykseen Talentum</a:t>
            </a:r>
          </a:p>
          <a:p>
            <a:pPr eaLnBrk="1" hangingPunct="1">
              <a:spcBef>
                <a:spcPct val="50000"/>
              </a:spcBef>
              <a:defRPr/>
            </a:pPr>
            <a:r>
              <a:rPr lang="fi-FI" sz="1400" dirty="0">
                <a:latin typeface="Arial Narrow"/>
                <a:cs typeface="Arial Narrow"/>
              </a:rPr>
              <a:t>Manka M-L. 2007. Työrauhan julistus – miten olla ihmisiksi alaisena ja esimiehenä. </a:t>
            </a:r>
            <a:r>
              <a:rPr lang="fi-FI" sz="1400" dirty="0" smtClean="0">
                <a:latin typeface="Arial Narrow"/>
                <a:cs typeface="Arial Narrow"/>
              </a:rPr>
              <a:t>Kirjapaja.</a:t>
            </a:r>
          </a:p>
          <a:p>
            <a:pPr eaLnBrk="1" hangingPunct="1">
              <a:spcBef>
                <a:spcPct val="50000"/>
              </a:spcBef>
              <a:defRPr/>
            </a:pPr>
            <a:endParaRPr lang="fi-FI" sz="1100" dirty="0">
              <a:latin typeface="Arial" charset="0"/>
            </a:endParaRPr>
          </a:p>
          <a:p>
            <a:pPr eaLnBrk="1" hangingPunct="1">
              <a:defRPr/>
            </a:pPr>
            <a:endParaRPr lang="en-US" sz="1100" dirty="0">
              <a:latin typeface="Arial" charset="0"/>
            </a:endParaRPr>
          </a:p>
          <a:p>
            <a:pPr eaLnBrk="1" hangingPunct="1">
              <a:defRPr/>
            </a:pPr>
            <a:endParaRPr lang="fi-FI" sz="1100" dirty="0">
              <a:latin typeface="Arial" charset="0"/>
            </a:endParaRPr>
          </a:p>
          <a:p>
            <a:pPr eaLnBrk="1" hangingPunct="1">
              <a:spcBef>
                <a:spcPct val="50000"/>
              </a:spcBef>
              <a:defRPr/>
            </a:pPr>
            <a:endParaRPr lang="fi-FI" sz="1200" dirty="0">
              <a:latin typeface="Arial" charset="0"/>
            </a:endParaRPr>
          </a:p>
        </p:txBody>
      </p:sp>
      <p:sp>
        <p:nvSpPr>
          <p:cNvPr id="86021" name="Text Box 5"/>
          <p:cNvSpPr txBox="1">
            <a:spLocks noChangeArrowheads="1"/>
          </p:cNvSpPr>
          <p:nvPr/>
        </p:nvSpPr>
        <p:spPr bwMode="auto">
          <a:xfrm>
            <a:off x="3" y="1220755"/>
            <a:ext cx="482441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defRPr/>
            </a:pPr>
            <a:endParaRPr lang="en-US" sz="1050" dirty="0">
              <a:latin typeface="Arial" charset="0"/>
            </a:endParaRPr>
          </a:p>
          <a:p>
            <a:pPr eaLnBrk="1" hangingPunct="1">
              <a:defRPr/>
            </a:pPr>
            <a:endParaRPr lang="fi-FI" sz="1050" dirty="0">
              <a:latin typeface="Arial" charset="0"/>
            </a:endParaRPr>
          </a:p>
          <a:p>
            <a:pPr eaLnBrk="1" hangingPunct="1">
              <a:defRPr/>
            </a:pPr>
            <a:endParaRPr lang="fi-FI" sz="1100" dirty="0">
              <a:latin typeface="Arial" charset="0"/>
            </a:endParaRPr>
          </a:p>
        </p:txBody>
      </p:sp>
      <p:sp>
        <p:nvSpPr>
          <p:cNvPr id="2" name="Alatunnisteen paikkamerkki 1"/>
          <p:cNvSpPr>
            <a:spLocks noGrp="1"/>
          </p:cNvSpPr>
          <p:nvPr>
            <p:ph type="ftr" sz="quarter" idx="11"/>
          </p:nvPr>
        </p:nvSpPr>
        <p:spPr/>
        <p:txBody>
          <a:bodyPr/>
          <a:lstStyle/>
          <a:p>
            <a:pPr>
              <a:defRPr/>
            </a:pPr>
            <a:r>
              <a:rPr lang="en-US" altLang="en-US" smtClean="0"/>
              <a:t>Dosentti Marja-Liisa Manka, Tampereen yliopisto</a:t>
            </a:r>
            <a:endParaRPr lang="en-US" altLang="en-US" dirty="0"/>
          </a:p>
        </p:txBody>
      </p:sp>
      <p:sp>
        <p:nvSpPr>
          <p:cNvPr id="4" name="Suorakulmio 3"/>
          <p:cNvSpPr/>
          <p:nvPr/>
        </p:nvSpPr>
        <p:spPr>
          <a:xfrm>
            <a:off x="251520" y="260648"/>
            <a:ext cx="4572000" cy="5216812"/>
          </a:xfrm>
          <a:prstGeom prst="rect">
            <a:avLst/>
          </a:prstGeom>
        </p:spPr>
        <p:txBody>
          <a:bodyPr>
            <a:spAutoFit/>
          </a:bodyPr>
          <a:lstStyle/>
          <a:p>
            <a:pPr>
              <a:defRPr/>
            </a:pPr>
            <a:r>
              <a:rPr lang="fi-FI" sz="1400" dirty="0" err="1"/>
              <a:t>Ravaja,N</a:t>
            </a:r>
            <a:r>
              <a:rPr lang="fi-FI" sz="1400" dirty="0"/>
              <a:t>., Salminen, M., Saarinen, M., </a:t>
            </a:r>
            <a:r>
              <a:rPr lang="fi-FI" sz="1400" u="sng" dirty="0"/>
              <a:t>Manka, M.-L</a:t>
            </a:r>
            <a:r>
              <a:rPr lang="fi-FI" sz="1400" dirty="0"/>
              <a:t>., </a:t>
            </a:r>
            <a:r>
              <a:rPr lang="fi-FI" sz="1400" dirty="0" err="1"/>
              <a:t>Bordi</a:t>
            </a:r>
            <a:r>
              <a:rPr lang="fi-FI" sz="1400" dirty="0"/>
              <a:t>, L., Manka, M. &amp; Heikkilä-Tammi, K. 2013. </a:t>
            </a:r>
            <a:r>
              <a:rPr lang="fi-FI" sz="1400" dirty="0" err="1"/>
              <a:t>Leademo</a:t>
            </a:r>
            <a:r>
              <a:rPr lang="fi-FI" sz="1400" dirty="0"/>
              <a:t> – edistynyt menetelmä esimiesten tunneosaamisen kehittämiseksi. </a:t>
            </a:r>
            <a:r>
              <a:rPr lang="fi-FI" sz="1400" dirty="0" err="1"/>
              <a:t>Aalto-Yliopisto</a:t>
            </a:r>
            <a:r>
              <a:rPr lang="fi-FI" sz="1400" dirty="0"/>
              <a:t> &amp; Tampereen yliopisto. Loppuraportti Tekesille. </a:t>
            </a:r>
            <a:r>
              <a:rPr lang="fi-FI" sz="1400" u="sng" dirty="0">
                <a:hlinkClick r:id="rId3"/>
              </a:rPr>
              <a:t>http://www.uta.fi/jkk/synergos/tyohyvinvointi/julkaisut/LeadEmo-loppuraportti_web.pdf</a:t>
            </a:r>
            <a:endParaRPr lang="fi-FI" sz="1400" dirty="0"/>
          </a:p>
          <a:p>
            <a:pPr eaLnBrk="1" hangingPunct="1">
              <a:defRPr/>
            </a:pPr>
            <a:endParaRPr lang="fi-FI" sz="1100" dirty="0">
              <a:latin typeface="Arial Narrow"/>
              <a:cs typeface="Arial Narrow"/>
            </a:endParaRPr>
          </a:p>
          <a:p>
            <a:pPr eaLnBrk="1" hangingPunct="1">
              <a:defRPr/>
            </a:pPr>
            <a:r>
              <a:rPr lang="fi-FI" sz="1400" dirty="0" smtClean="0">
                <a:latin typeface="Arial Narrow"/>
                <a:cs typeface="Arial Narrow"/>
              </a:rPr>
              <a:t>Manka </a:t>
            </a:r>
            <a:r>
              <a:rPr lang="fi-FI" sz="1400" dirty="0">
                <a:latin typeface="Arial Narrow"/>
                <a:cs typeface="Arial Narrow"/>
              </a:rPr>
              <a:t>M-L. &amp; </a:t>
            </a:r>
            <a:r>
              <a:rPr lang="fi-FI" sz="1400" dirty="0" err="1">
                <a:latin typeface="Arial Narrow"/>
                <a:cs typeface="Arial Narrow"/>
              </a:rPr>
              <a:t>Larjovuori</a:t>
            </a:r>
            <a:r>
              <a:rPr lang="fi-FI" sz="1400" dirty="0">
                <a:latin typeface="Arial Narrow"/>
                <a:cs typeface="Arial Narrow"/>
              </a:rPr>
              <a:t> R-L. 2013. Yhteisöllisyydellä menestykseen. Opas työpaikan sosiaalisen pääoman kehittämiseen. </a:t>
            </a:r>
            <a:r>
              <a:rPr lang="en-US" sz="1400" dirty="0" err="1">
                <a:latin typeface="Arial Narrow"/>
                <a:cs typeface="Arial Narrow"/>
              </a:rPr>
              <a:t>Tampereen</a:t>
            </a:r>
            <a:r>
              <a:rPr lang="en-US" sz="1400" dirty="0">
                <a:latin typeface="Arial Narrow"/>
                <a:cs typeface="Arial Narrow"/>
              </a:rPr>
              <a:t> </a:t>
            </a:r>
            <a:r>
              <a:rPr lang="en-US" sz="1400" dirty="0" err="1">
                <a:latin typeface="Arial Narrow"/>
                <a:cs typeface="Arial Narrow"/>
              </a:rPr>
              <a:t>yliopisto</a:t>
            </a:r>
            <a:r>
              <a:rPr lang="en-US" sz="1400" dirty="0">
                <a:latin typeface="Arial Narrow"/>
                <a:cs typeface="Arial Narrow"/>
              </a:rPr>
              <a:t>, STM, </a:t>
            </a:r>
            <a:r>
              <a:rPr lang="en-US" sz="1400" dirty="0" err="1">
                <a:latin typeface="Arial Narrow"/>
                <a:cs typeface="Arial Narrow"/>
              </a:rPr>
              <a:t>Esr</a:t>
            </a:r>
            <a:r>
              <a:rPr lang="en-US" sz="1400" dirty="0">
                <a:latin typeface="Arial Narrow"/>
                <a:cs typeface="Arial Narrow"/>
              </a:rPr>
              <a:t> &amp; </a:t>
            </a:r>
            <a:r>
              <a:rPr lang="en-US" sz="1400" dirty="0" err="1">
                <a:latin typeface="Arial Narrow"/>
                <a:cs typeface="Arial Narrow"/>
              </a:rPr>
              <a:t>Kuntoutussäätiö</a:t>
            </a:r>
            <a:r>
              <a:rPr lang="en-US" sz="1400" dirty="0">
                <a:latin typeface="Arial Narrow"/>
                <a:cs typeface="Arial Narrow"/>
              </a:rPr>
              <a:t>. </a:t>
            </a:r>
            <a:r>
              <a:rPr lang="en-US" sz="1400" dirty="0">
                <a:latin typeface="Arial Narrow"/>
                <a:cs typeface="Arial Narrow"/>
                <a:hlinkClick r:id="rId4"/>
              </a:rPr>
              <a:t>http://www.uta.fi/jkk/synergos/tyohyvinvointi/Yhteis%C3%B6llisyydell%C3%</a:t>
            </a:r>
            <a:r>
              <a:rPr lang="en-US" sz="1400" dirty="0" smtClean="0">
                <a:latin typeface="Arial Narrow"/>
                <a:cs typeface="Arial Narrow"/>
                <a:hlinkClick r:id="rId4"/>
              </a:rPr>
              <a:t>A4_netti_sivutettu.pdf</a:t>
            </a:r>
            <a:endParaRPr lang="en-US" sz="1400" dirty="0" smtClean="0">
              <a:latin typeface="Arial Narrow"/>
              <a:cs typeface="Arial Narrow"/>
            </a:endParaRPr>
          </a:p>
          <a:p>
            <a:pPr eaLnBrk="1" hangingPunct="1">
              <a:defRPr/>
            </a:pPr>
            <a:endParaRPr lang="fi-FI" sz="1400" dirty="0" smtClean="0">
              <a:latin typeface="Arial Narrow"/>
              <a:cs typeface="Arial Narrow"/>
            </a:endParaRPr>
          </a:p>
          <a:p>
            <a:pPr eaLnBrk="1" hangingPunct="1">
              <a:defRPr/>
            </a:pPr>
            <a:r>
              <a:rPr lang="fi-FI" sz="1400" dirty="0" smtClean="0">
                <a:latin typeface="Arial Narrow"/>
                <a:cs typeface="Arial Narrow"/>
              </a:rPr>
              <a:t>Nuutinen </a:t>
            </a:r>
            <a:r>
              <a:rPr lang="fi-FI" sz="1400" dirty="0">
                <a:latin typeface="Arial Narrow"/>
                <a:cs typeface="Arial Narrow"/>
              </a:rPr>
              <a:t>S. , Heikkilä-Tammi K., Manka M-L. &amp; </a:t>
            </a:r>
            <a:r>
              <a:rPr lang="fi-FI" sz="1400" dirty="0" err="1">
                <a:latin typeface="Arial Narrow"/>
                <a:cs typeface="Arial Narrow"/>
              </a:rPr>
              <a:t>Bordi</a:t>
            </a:r>
            <a:r>
              <a:rPr lang="fi-FI" sz="1400" dirty="0">
                <a:latin typeface="Arial Narrow"/>
                <a:cs typeface="Arial Narrow"/>
              </a:rPr>
              <a:t> L. 2013. Vuorovaikutteinen johtajuus työuran jatkamisen keinona. Tampereen yliopisto &amp; TSR.</a:t>
            </a:r>
          </a:p>
          <a:p>
            <a:pPr eaLnBrk="1" hangingPunct="1">
              <a:defRPr/>
            </a:pPr>
            <a:endParaRPr lang="fi-FI" sz="1400" dirty="0">
              <a:latin typeface="Arial Narrow"/>
              <a:cs typeface="Arial Narrow"/>
            </a:endParaRPr>
          </a:p>
          <a:p>
            <a:pPr>
              <a:defRPr/>
            </a:pPr>
            <a:r>
              <a:rPr lang="fi-FI" sz="1400" dirty="0">
                <a:latin typeface="Arial Narrow"/>
                <a:cs typeface="Arial Narrow"/>
              </a:rPr>
              <a:t>Manka M-L&amp; </a:t>
            </a:r>
            <a:r>
              <a:rPr lang="fi-FI" sz="1400" dirty="0" err="1">
                <a:latin typeface="Arial Narrow"/>
                <a:cs typeface="Arial Narrow"/>
              </a:rPr>
              <a:t>Bordi</a:t>
            </a:r>
            <a:r>
              <a:rPr lang="fi-FI" sz="1400" dirty="0">
                <a:latin typeface="Arial Narrow"/>
                <a:cs typeface="Arial Narrow"/>
              </a:rPr>
              <a:t> L. 2013. Perusasioista pieniin ihmeisiin – kuntajohtamisen kuva. KAKS &amp; Tampereen yliopisto</a:t>
            </a:r>
            <a:r>
              <a:rPr lang="fi-FI" sz="1400" dirty="0" smtClean="0">
                <a:latin typeface="Arial Narrow"/>
                <a:cs typeface="Arial Narrow"/>
              </a:rPr>
              <a:t>. </a:t>
            </a:r>
            <a:r>
              <a:rPr lang="fi-FI" sz="1400" u="sng" dirty="0">
                <a:hlinkClick r:id="rId5"/>
              </a:rPr>
              <a:t>http://www.kaks.fi/node/5770</a:t>
            </a:r>
            <a:endParaRPr lang="fi-FI" sz="1400" dirty="0"/>
          </a:p>
          <a:p>
            <a:pPr eaLnBrk="1" hangingPunct="1">
              <a:defRPr/>
            </a:pPr>
            <a:endParaRPr lang="fi-FI" sz="1400" dirty="0">
              <a:latin typeface="Arial Narrow"/>
              <a:cs typeface="Arial Narrow"/>
            </a:endParaRPr>
          </a:p>
          <a:p>
            <a:pPr eaLnBrk="1" hangingPunct="1">
              <a:defRPr/>
            </a:pPr>
            <a:endParaRPr lang="fi-FI" sz="1400" dirty="0">
              <a:latin typeface="Arial Narrow"/>
              <a:cs typeface="Arial Narrow"/>
            </a:endParaRPr>
          </a:p>
          <a:p>
            <a:pPr eaLnBrk="1" hangingPunct="1">
              <a:defRPr/>
            </a:pPr>
            <a:endParaRPr lang="fi-FI" sz="1400" dirty="0">
              <a:latin typeface="Arial" charset="0"/>
            </a:endParaRPr>
          </a:p>
          <a:p>
            <a:pPr eaLnBrk="1" hangingPunct="1">
              <a:defRPr/>
            </a:pPr>
            <a:endParaRPr lang="en-US" sz="1400" dirty="0">
              <a:latin typeface="Arial" charset="0"/>
            </a:endParaRPr>
          </a:p>
        </p:txBody>
      </p:sp>
    </p:spTree>
    <p:extLst>
      <p:ext uri="{BB962C8B-B14F-4D97-AF65-F5344CB8AC3E}">
        <p14:creationId xmlns:p14="http://schemas.microsoft.com/office/powerpoint/2010/main" val="18480341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44313" y="301649"/>
            <a:ext cx="5235799" cy="1139825"/>
          </a:xfrm>
        </p:spPr>
        <p:txBody>
          <a:bodyPr>
            <a:noAutofit/>
          </a:bodyPr>
          <a:lstStyle/>
          <a:p>
            <a:pPr algn="l"/>
            <a:r>
              <a:rPr lang="fi-FI" sz="2800" b="1" kern="1200" dirty="0">
                <a:solidFill>
                  <a:schemeClr val="accent1"/>
                </a:solidFill>
                <a:effectLst>
                  <a:outerShdw blurRad="38100" dist="38100" dir="2700000" algn="tl">
                    <a:srgbClr val="DDDDDD"/>
                  </a:outerShdw>
                </a:effectLst>
                <a:latin typeface="Arial" charset="0"/>
                <a:cs typeface="+mj-cs"/>
              </a:rPr>
              <a:t>Menetetyn työpanoksen</a:t>
            </a:r>
            <a:br>
              <a:rPr lang="fi-FI" sz="2800" b="1" kern="1200" dirty="0">
                <a:solidFill>
                  <a:schemeClr val="accent1"/>
                </a:solidFill>
                <a:effectLst>
                  <a:outerShdw blurRad="38100" dist="38100" dir="2700000" algn="tl">
                    <a:srgbClr val="DDDDDD"/>
                  </a:outerShdw>
                </a:effectLst>
                <a:latin typeface="Arial" charset="0"/>
                <a:cs typeface="+mj-cs"/>
              </a:rPr>
            </a:br>
            <a:r>
              <a:rPr lang="fi-FI" sz="2800" b="1" kern="1200" dirty="0">
                <a:solidFill>
                  <a:schemeClr val="accent1"/>
                </a:solidFill>
                <a:effectLst>
                  <a:outerShdw blurRad="38100" dist="38100" dir="2700000" algn="tl">
                    <a:srgbClr val="DDDDDD"/>
                  </a:outerShdw>
                </a:effectLst>
                <a:latin typeface="Arial" charset="0"/>
                <a:cs typeface="+mj-cs"/>
              </a:rPr>
              <a:t>kustannukset </a:t>
            </a:r>
            <a:r>
              <a:rPr lang="fi-FI" sz="2800" b="1" kern="1200" dirty="0" smtClean="0">
                <a:solidFill>
                  <a:schemeClr val="accent1"/>
                </a:solidFill>
                <a:effectLst>
                  <a:outerShdw blurRad="38100" dist="38100" dir="2700000" algn="tl">
                    <a:srgbClr val="DDDDDD"/>
                  </a:outerShdw>
                </a:effectLst>
                <a:latin typeface="Arial" charset="0"/>
                <a:cs typeface="+mj-cs"/>
              </a:rPr>
              <a:t>Suomessa</a:t>
            </a:r>
            <a:endParaRPr lang="fi-FI" sz="2800" b="1" kern="1200" dirty="0">
              <a:solidFill>
                <a:schemeClr val="accent1"/>
              </a:solidFill>
              <a:effectLst>
                <a:outerShdw blurRad="38100" dist="38100" dir="2700000" algn="tl">
                  <a:srgbClr val="DDDDDD"/>
                </a:outerShdw>
              </a:effectLst>
              <a:latin typeface="Arial" charset="0"/>
              <a:cs typeface="+mj-cs"/>
            </a:endParaRPr>
          </a:p>
        </p:txBody>
      </p:sp>
      <p:sp>
        <p:nvSpPr>
          <p:cNvPr id="7" name="Tekstin paikkamerkki 6"/>
          <p:cNvSpPr>
            <a:spLocks noGrp="1"/>
          </p:cNvSpPr>
          <p:nvPr>
            <p:ph type="body" sz="half" idx="1"/>
          </p:nvPr>
        </p:nvSpPr>
        <p:spPr>
          <a:xfrm>
            <a:off x="468319" y="1628776"/>
            <a:ext cx="4967783" cy="4530725"/>
          </a:xfrm>
        </p:spPr>
        <p:txBody>
          <a:bodyPr>
            <a:normAutofit fontScale="92500" lnSpcReduction="20000"/>
          </a:bodyPr>
          <a:lstStyle/>
          <a:p>
            <a:r>
              <a:rPr lang="fi-FI" sz="2400" dirty="0" smtClean="0"/>
              <a:t>Työtapaturmat 2 </a:t>
            </a:r>
            <a:r>
              <a:rPr lang="fi-FI" sz="2400" dirty="0"/>
              <a:t>- 2,5 </a:t>
            </a:r>
            <a:r>
              <a:rPr lang="fi-FI" sz="2400" dirty="0" smtClean="0"/>
              <a:t>miljardia €</a:t>
            </a:r>
          </a:p>
          <a:p>
            <a:r>
              <a:rPr lang="fi-FI" sz="2400" dirty="0" smtClean="0"/>
              <a:t>Ammattitaudit 100 milj. €</a:t>
            </a:r>
          </a:p>
          <a:p>
            <a:r>
              <a:rPr lang="fi-FI" sz="2400" dirty="0" smtClean="0"/>
              <a:t>Työkyvyttömyyseläkkeet 8,5 miljardia € </a:t>
            </a:r>
          </a:p>
          <a:p>
            <a:r>
              <a:rPr lang="fi-FI" sz="2400" dirty="0" smtClean="0"/>
              <a:t>Sairauspoissaolot 3,4 miljardia €</a:t>
            </a:r>
          </a:p>
          <a:p>
            <a:r>
              <a:rPr lang="fi-FI" sz="2400" dirty="0" err="1" smtClean="0"/>
              <a:t>Presenteeismi</a:t>
            </a:r>
            <a:r>
              <a:rPr lang="fi-FI" sz="2400" dirty="0" smtClean="0"/>
              <a:t> 3,4 miljardia €</a:t>
            </a:r>
          </a:p>
          <a:p>
            <a:r>
              <a:rPr lang="fi-FI" sz="2400" dirty="0" smtClean="0"/>
              <a:t>Sairaanhoitokustannukset ilman ennaltaehkäisyä 7,8 miljardia €</a:t>
            </a:r>
          </a:p>
          <a:p>
            <a:endParaRPr lang="fi-FI" sz="2400" dirty="0" smtClean="0"/>
          </a:p>
          <a:p>
            <a:r>
              <a:rPr lang="fi-FI" sz="1800" dirty="0" smtClean="0"/>
              <a:t>Rissanen M. &amp; Kaseva E. 2014</a:t>
            </a:r>
          </a:p>
          <a:p>
            <a:r>
              <a:rPr lang="fi-FI" sz="2100" dirty="0">
                <a:hlinkClick r:id="rId3"/>
              </a:rPr>
              <a:t>http://stm.fi/documents/1271139/1332445/Cost+of+lost+labour+input_en.pdf/d5790088-8e3e-4d13-a5cd-</a:t>
            </a:r>
            <a:r>
              <a:rPr lang="fi-FI" sz="2100" dirty="0" smtClean="0">
                <a:hlinkClick r:id="rId3"/>
              </a:rPr>
              <a:t>56c23b67de0c</a:t>
            </a:r>
            <a:endParaRPr lang="fi-FI" sz="2100" dirty="0" smtClean="0"/>
          </a:p>
          <a:p>
            <a:endParaRPr lang="fi-FI" sz="2400" dirty="0"/>
          </a:p>
        </p:txBody>
      </p:sp>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sp>
        <p:nvSpPr>
          <p:cNvPr id="4" name="Dian numeron paikkamerkki 3"/>
          <p:cNvSpPr>
            <a:spLocks noGrp="1"/>
          </p:cNvSpPr>
          <p:nvPr>
            <p:ph type="sldNum" sz="quarter" idx="12"/>
          </p:nvPr>
        </p:nvSpPr>
        <p:spPr/>
        <p:txBody>
          <a:bodyPr/>
          <a:lstStyle/>
          <a:p>
            <a:pPr>
              <a:defRPr/>
            </a:pPr>
            <a:fld id="{4EF01CC5-4EDC-2C49-B3A4-D5E12C06E859}" type="slidenum">
              <a:rPr lang="en-US" smtClean="0"/>
              <a:pPr>
                <a:defRPr/>
              </a:pPr>
              <a:t>4</a:t>
            </a:fld>
            <a:endParaRPr lang="en-US"/>
          </a:p>
        </p:txBody>
      </p:sp>
      <p:pic>
        <p:nvPicPr>
          <p:cNvPr id="5" name="Kuva 4"/>
          <p:cNvPicPr>
            <a:picLocks noChangeAspect="1"/>
          </p:cNvPicPr>
          <p:nvPr/>
        </p:nvPicPr>
        <p:blipFill>
          <a:blip r:embed="rId4"/>
          <a:stretch>
            <a:fillRect/>
          </a:stretch>
        </p:blipFill>
        <p:spPr>
          <a:xfrm>
            <a:off x="5436096" y="188640"/>
            <a:ext cx="3441700" cy="6019800"/>
          </a:xfrm>
          <a:prstGeom prst="rect">
            <a:avLst/>
          </a:prstGeom>
        </p:spPr>
      </p:pic>
    </p:spTree>
    <p:extLst>
      <p:ext uri="{BB962C8B-B14F-4D97-AF65-F5344CB8AC3E}">
        <p14:creationId xmlns:p14="http://schemas.microsoft.com/office/powerpoint/2010/main" val="851239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lstStyle/>
          <a:p>
            <a:r>
              <a:rPr lang="fi-FI" sz="4400" b="1" dirty="0" err="1">
                <a:solidFill>
                  <a:schemeClr val="accent1"/>
                </a:solidFill>
                <a:effectLst>
                  <a:outerShdw blurRad="38100" dist="38100" dir="2700000" algn="tl">
                    <a:srgbClr val="C0C0C0"/>
                  </a:outerShdw>
                </a:effectLst>
                <a:latin typeface="Arial" charset="0"/>
              </a:rPr>
              <a:t>Työhyvinvointipääoma</a:t>
            </a:r>
            <a:r>
              <a:rPr lang="fi-FI" sz="4400" b="1" dirty="0">
                <a:solidFill>
                  <a:schemeClr val="accent1"/>
                </a:solidFill>
                <a:effectLst>
                  <a:outerShdw blurRad="38100" dist="38100" dir="2700000" algn="tl">
                    <a:srgbClr val="C0C0C0"/>
                  </a:outerShdw>
                </a:effectLst>
                <a:latin typeface="Arial" charset="0"/>
              </a:rPr>
              <a:t/>
            </a:r>
            <a:br>
              <a:rPr lang="fi-FI" sz="4400" b="1" dirty="0">
                <a:solidFill>
                  <a:schemeClr val="accent1"/>
                </a:solidFill>
                <a:effectLst>
                  <a:outerShdw blurRad="38100" dist="38100" dir="2700000" algn="tl">
                    <a:srgbClr val="C0C0C0"/>
                  </a:outerShdw>
                </a:effectLst>
                <a:latin typeface="Arial" charset="0"/>
              </a:rPr>
            </a:br>
            <a:endParaRPr lang="fi-FI" sz="4400" b="1" dirty="0">
              <a:solidFill>
                <a:schemeClr val="accent1"/>
              </a:solidFill>
              <a:effectLst>
                <a:outerShdw blurRad="38100" dist="38100" dir="2700000" algn="tl">
                  <a:srgbClr val="C0C0C0"/>
                </a:outerShdw>
              </a:effectLst>
              <a:latin typeface="Arial" charset="0"/>
            </a:endParaRPr>
          </a:p>
        </p:txBody>
      </p:sp>
      <p:sp>
        <p:nvSpPr>
          <p:cNvPr id="6" name="Alatunnisteen paikkamerkki 5"/>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8" name="Kuva 7"/>
          <p:cNvPicPr>
            <a:picLocks noChangeAspect="1"/>
          </p:cNvPicPr>
          <p:nvPr/>
        </p:nvPicPr>
        <p:blipFill rotWithShape="1">
          <a:blip r:embed="rId2"/>
          <a:srcRect l="4566" t="2830"/>
          <a:stretch/>
        </p:blipFill>
        <p:spPr>
          <a:xfrm>
            <a:off x="107504" y="1628800"/>
            <a:ext cx="8726486" cy="4174763"/>
          </a:xfrm>
          <a:prstGeom prst="rect">
            <a:avLst/>
          </a:prstGeom>
        </p:spPr>
      </p:pic>
    </p:spTree>
    <p:extLst>
      <p:ext uri="{BB962C8B-B14F-4D97-AF65-F5344CB8AC3E}">
        <p14:creationId xmlns:p14="http://schemas.microsoft.com/office/powerpoint/2010/main" val="4041032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tunnisteen paikkamerkki 4"/>
          <p:cNvSpPr>
            <a:spLocks noGrp="1"/>
          </p:cNvSpPr>
          <p:nvPr>
            <p:ph type="ftr" sz="quarter" idx="11"/>
          </p:nvPr>
        </p:nvSpPr>
        <p:spPr/>
        <p:txBody>
          <a:bodyPr/>
          <a:lstStyle/>
          <a:p>
            <a:r>
              <a:rPr lang="fi-FI" smtClean="0"/>
              <a:t>Dosentti Marja-Liisa Manka, Tampereen yliopisto</a:t>
            </a:r>
            <a:endParaRPr lang="fi-FI"/>
          </a:p>
        </p:txBody>
      </p:sp>
      <p:sp>
        <p:nvSpPr>
          <p:cNvPr id="449538" name="Rectangle 2"/>
          <p:cNvSpPr>
            <a:spLocks noGrp="1" noChangeArrowheads="1"/>
          </p:cNvSpPr>
          <p:nvPr>
            <p:ph type="title"/>
          </p:nvPr>
        </p:nvSpPr>
        <p:spPr/>
        <p:txBody>
          <a:bodyPr/>
          <a:lstStyle/>
          <a:p>
            <a:r>
              <a:rPr lang="fi-FI" sz="4400" b="1" dirty="0" smtClean="0">
                <a:solidFill>
                  <a:schemeClr val="accent1"/>
                </a:solidFill>
                <a:effectLst>
                  <a:outerShdw blurRad="38100" dist="38100" dir="2700000" algn="tl">
                    <a:srgbClr val="C0C0C0"/>
                  </a:outerShdw>
                </a:effectLst>
                <a:latin typeface="Arial" charset="0"/>
              </a:rPr>
              <a:t>Miten selvitä myllerryksessä?</a:t>
            </a:r>
            <a:endParaRPr lang="fi-FI" sz="4400" b="1" dirty="0">
              <a:solidFill>
                <a:schemeClr val="accent1"/>
              </a:solidFill>
              <a:effectLst>
                <a:outerShdw blurRad="38100" dist="38100" dir="2700000" algn="tl">
                  <a:srgbClr val="C0C0C0"/>
                </a:outerShdw>
              </a:effectLst>
              <a:latin typeface="Arial" charset="0"/>
            </a:endParaRPr>
          </a:p>
        </p:txBody>
      </p:sp>
      <p:sp>
        <p:nvSpPr>
          <p:cNvPr id="449539" name="Rectangle 3"/>
          <p:cNvSpPr>
            <a:spLocks noGrp="1" noChangeArrowheads="1"/>
          </p:cNvSpPr>
          <p:nvPr>
            <p:ph type="body" idx="1"/>
          </p:nvPr>
        </p:nvSpPr>
        <p:spPr>
          <a:xfrm>
            <a:off x="395536" y="1916832"/>
            <a:ext cx="8229600" cy="4530725"/>
          </a:xfrm>
        </p:spPr>
        <p:txBody>
          <a:bodyPr/>
          <a:lstStyle/>
          <a:p>
            <a:pPr>
              <a:lnSpc>
                <a:spcPct val="80000"/>
              </a:lnSpc>
            </a:pPr>
            <a:r>
              <a:rPr lang="fi-FI" sz="2800" dirty="0"/>
              <a:t>Kiire ja aikapaineet sekä epävarmuus vaikuttavat hyvinvointiin – katse </a:t>
            </a:r>
            <a:r>
              <a:rPr lang="fi-FI" sz="2800" b="1" dirty="0"/>
              <a:t>työn voimavaroihin ja </a:t>
            </a:r>
            <a:r>
              <a:rPr lang="fi-FI" sz="2800" b="1" dirty="0" smtClean="0"/>
              <a:t>omiin voimavaroihin</a:t>
            </a:r>
            <a:endParaRPr lang="fi-FI" sz="2800" b="1" dirty="0"/>
          </a:p>
          <a:p>
            <a:pPr>
              <a:lnSpc>
                <a:spcPct val="80000"/>
              </a:lnSpc>
            </a:pPr>
            <a:r>
              <a:rPr lang="fi-FI" sz="2800" b="1" dirty="0"/>
              <a:t>Lisää resursseja</a:t>
            </a:r>
            <a:r>
              <a:rPr lang="fi-FI" sz="2800" dirty="0"/>
              <a:t>? Tuskin, </a:t>
            </a:r>
            <a:r>
              <a:rPr lang="fi-FI" sz="2800" dirty="0" smtClean="0"/>
              <a:t>mutta voisiko </a:t>
            </a:r>
            <a:r>
              <a:rPr lang="fi-FI" sz="2800" dirty="0"/>
              <a:t>tätä työtä tehdä uudella tavalla? </a:t>
            </a:r>
            <a:r>
              <a:rPr lang="fi-FI" sz="2800" dirty="0" err="1" smtClean="0"/>
              <a:t>Tuunaus</a:t>
            </a:r>
            <a:endParaRPr lang="fi-FI" sz="2800" dirty="0" smtClean="0"/>
          </a:p>
          <a:p>
            <a:pPr>
              <a:lnSpc>
                <a:spcPct val="80000"/>
              </a:lnSpc>
            </a:pPr>
            <a:r>
              <a:rPr lang="fi-FI" sz="2800" b="1" dirty="0" smtClean="0"/>
              <a:t>Jokaiselta</a:t>
            </a:r>
            <a:r>
              <a:rPr lang="fi-FI" sz="2800" dirty="0" smtClean="0"/>
              <a:t> </a:t>
            </a:r>
            <a:r>
              <a:rPr lang="fi-FI" sz="2800" dirty="0"/>
              <a:t>edellytetään ajattelua ja itsensä johtamisen </a:t>
            </a:r>
            <a:r>
              <a:rPr lang="fi-FI" sz="2800" dirty="0" smtClean="0"/>
              <a:t>taitoja –</a:t>
            </a:r>
            <a:r>
              <a:rPr lang="fi-FI" sz="2800" b="1" dirty="0" smtClean="0"/>
              <a:t>myönteisyys avartaa, psykologinen pääoma ja palautuminen</a:t>
            </a:r>
            <a:endParaRPr lang="fi-FI" sz="2800" dirty="0"/>
          </a:p>
          <a:p>
            <a:pPr>
              <a:lnSpc>
                <a:spcPct val="80000"/>
              </a:lnSpc>
            </a:pPr>
            <a:r>
              <a:rPr lang="fi-FI" sz="2800" dirty="0"/>
              <a:t>A</a:t>
            </a:r>
            <a:r>
              <a:rPr lang="fi-FI" sz="2800" dirty="0" smtClean="0"/>
              <a:t>mmattitaidon </a:t>
            </a:r>
            <a:r>
              <a:rPr lang="fi-FI" sz="2800" dirty="0"/>
              <a:t>laajentuminen – </a:t>
            </a:r>
            <a:r>
              <a:rPr lang="fi-FI" sz="2800" b="1" dirty="0"/>
              <a:t>jatkuvan kehittymisen ja aktiivisuuden</a:t>
            </a:r>
            <a:r>
              <a:rPr lang="fi-FI" sz="2800" dirty="0"/>
              <a:t> </a:t>
            </a:r>
            <a:r>
              <a:rPr lang="fi-FI" sz="2800" dirty="0" smtClean="0"/>
              <a:t>ylläpitäminen</a:t>
            </a:r>
          </a:p>
        </p:txBody>
      </p:sp>
    </p:spTree>
    <p:extLst>
      <p:ext uri="{BB962C8B-B14F-4D97-AF65-F5344CB8AC3E}">
        <p14:creationId xmlns:p14="http://schemas.microsoft.com/office/powerpoint/2010/main" val="2315221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Alatunnisteen paikkamerkki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smtClean="0">
                <a:latin typeface="Arial" charset="0"/>
              </a:rPr>
              <a:t>Dosentti Marja-Liisa Manka, Tampereen yliopisto</a:t>
            </a:r>
            <a:endParaRPr lang="en-US" sz="1200">
              <a:latin typeface="Arial" charset="0"/>
            </a:endParaRPr>
          </a:p>
        </p:txBody>
      </p:sp>
      <p:pic>
        <p:nvPicPr>
          <p:cNvPr id="29699" name="Kuva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88640"/>
            <a:ext cx="86741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kstiruutu 4"/>
          <p:cNvSpPr txBox="1">
            <a:spLocks noChangeArrowheads="1"/>
          </p:cNvSpPr>
          <p:nvPr/>
        </p:nvSpPr>
        <p:spPr bwMode="auto">
          <a:xfrm>
            <a:off x="339725" y="6092825"/>
            <a:ext cx="2376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fi-FI" sz="1800">
                <a:latin typeface="Arial" charset="0"/>
              </a:rPr>
              <a:t>Manka 1999, 2006, 2011</a:t>
            </a:r>
          </a:p>
        </p:txBody>
      </p:sp>
      <p:sp>
        <p:nvSpPr>
          <p:cNvPr id="2" name="Tekstiruutu 1"/>
          <p:cNvSpPr txBox="1"/>
          <p:nvPr/>
        </p:nvSpPr>
        <p:spPr>
          <a:xfrm>
            <a:off x="611560" y="836712"/>
            <a:ext cx="2160240" cy="1569660"/>
          </a:xfrm>
          <a:prstGeom prst="rect">
            <a:avLst/>
          </a:prstGeom>
          <a:noFill/>
        </p:spPr>
        <p:txBody>
          <a:bodyPr wrap="square" rtlCol="0">
            <a:spAutoFit/>
          </a:bodyPr>
          <a:lstStyle/>
          <a:p>
            <a:r>
              <a:rPr lang="fi-FI" sz="3200" b="1" dirty="0" err="1" smtClean="0"/>
              <a:t>Työhyvin-voinnin</a:t>
            </a:r>
            <a:r>
              <a:rPr lang="fi-FI" sz="3200" b="1" dirty="0" smtClean="0"/>
              <a:t> lähteet</a:t>
            </a:r>
            <a:endParaRPr lang="fi-FI" sz="3200" b="1" dirty="0"/>
          </a:p>
        </p:txBody>
      </p:sp>
    </p:spTree>
    <p:extLst>
      <p:ext uri="{BB962C8B-B14F-4D97-AF65-F5344CB8AC3E}">
        <p14:creationId xmlns:p14="http://schemas.microsoft.com/office/powerpoint/2010/main" val="8518381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lstStyle/>
          <a:p>
            <a:r>
              <a:rPr lang="fi-FI" sz="3600" b="1" kern="1200" dirty="0" err="1" smtClean="0">
                <a:solidFill>
                  <a:schemeClr val="accent1"/>
                </a:solidFill>
                <a:effectLst>
                  <a:outerShdw blurRad="38100" dist="38100" dir="2700000" algn="tl">
                    <a:srgbClr val="C0C0C0"/>
                  </a:outerShdw>
                </a:effectLst>
                <a:latin typeface="Arial" charset="0"/>
              </a:rPr>
              <a:t>Työhyvinvoinnin</a:t>
            </a:r>
            <a:r>
              <a:rPr lang="fi-FI" sz="3600" b="1" kern="1200" dirty="0" smtClean="0">
                <a:solidFill>
                  <a:schemeClr val="accent1"/>
                </a:solidFill>
                <a:effectLst>
                  <a:outerShdw blurRad="38100" dist="38100" dir="2700000" algn="tl">
                    <a:srgbClr val="C0C0C0"/>
                  </a:outerShdw>
                </a:effectLst>
                <a:latin typeface="Arial" charset="0"/>
              </a:rPr>
              <a:t> </a:t>
            </a:r>
            <a:r>
              <a:rPr lang="fi-FI" sz="3600" b="1" kern="1200" dirty="0">
                <a:solidFill>
                  <a:schemeClr val="accent1"/>
                </a:solidFill>
                <a:effectLst>
                  <a:outerShdw blurRad="38100" dist="38100" dir="2700000" algn="tl">
                    <a:srgbClr val="C0C0C0"/>
                  </a:outerShdw>
                </a:effectLst>
                <a:latin typeface="Arial" charset="0"/>
              </a:rPr>
              <a:t>kehittämisprosessi</a:t>
            </a:r>
            <a:endParaRPr lang="fi-FI" sz="3600" b="1" kern="1200" dirty="0">
              <a:solidFill>
                <a:schemeClr val="accent1"/>
              </a:solidFill>
              <a:effectLst>
                <a:outerShdw blurRad="38100" dist="38100" dir="2700000" algn="tl">
                  <a:srgbClr val="C0C0C0"/>
                </a:outerShdw>
              </a:effectLst>
              <a:latin typeface="Arial" charset="0"/>
            </a:endParaRPr>
          </a:p>
        </p:txBody>
      </p:sp>
      <p:sp>
        <p:nvSpPr>
          <p:cNvPr id="6" name="Alatunnisteen paikkamerkki 5"/>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8" name="Kuva 7"/>
          <p:cNvPicPr>
            <a:picLocks noChangeAspect="1"/>
          </p:cNvPicPr>
          <p:nvPr/>
        </p:nvPicPr>
        <p:blipFill>
          <a:blip r:embed="rId2"/>
          <a:stretch>
            <a:fillRect/>
          </a:stretch>
        </p:blipFill>
        <p:spPr>
          <a:xfrm>
            <a:off x="0" y="1052736"/>
            <a:ext cx="9144000" cy="5426497"/>
          </a:xfrm>
          <a:prstGeom prst="rect">
            <a:avLst/>
          </a:prstGeom>
        </p:spPr>
      </p:pic>
    </p:spTree>
    <p:extLst>
      <p:ext uri="{BB962C8B-B14F-4D97-AF65-F5344CB8AC3E}">
        <p14:creationId xmlns:p14="http://schemas.microsoft.com/office/powerpoint/2010/main" val="3849903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Alatunnisteen paikkamerkki 2"/>
          <p:cNvSpPr>
            <a:spLocks noGrp="1"/>
          </p:cNvSpPr>
          <p:nvPr>
            <p:ph type="ftr" sz="quarter" idx="11"/>
          </p:nvPr>
        </p:nvSpPr>
        <p:spPr/>
        <p:txBody>
          <a:bodyPr/>
          <a:lstStyle/>
          <a:p>
            <a:pPr>
              <a:defRPr/>
            </a:pPr>
            <a:r>
              <a:rPr lang="en-US" altLang="en-US" smtClean="0"/>
              <a:t>Dosentti Marja-Liisa Manka, Tampereen yliopisto</a:t>
            </a:r>
            <a:endParaRPr lang="en-US" altLang="en-US"/>
          </a:p>
        </p:txBody>
      </p:sp>
      <p:pic>
        <p:nvPicPr>
          <p:cNvPr id="4" name="Kuva 3"/>
          <p:cNvPicPr>
            <a:picLocks noChangeAspect="1"/>
          </p:cNvPicPr>
          <p:nvPr/>
        </p:nvPicPr>
        <p:blipFill>
          <a:blip r:embed="rId2"/>
          <a:stretch>
            <a:fillRect/>
          </a:stretch>
        </p:blipFill>
        <p:spPr>
          <a:xfrm>
            <a:off x="467544" y="0"/>
            <a:ext cx="8155155" cy="6858000"/>
          </a:xfrm>
          <a:prstGeom prst="rect">
            <a:avLst/>
          </a:prstGeom>
        </p:spPr>
      </p:pic>
    </p:spTree>
    <p:extLst>
      <p:ext uri="{BB962C8B-B14F-4D97-AF65-F5344CB8AC3E}">
        <p14:creationId xmlns:p14="http://schemas.microsoft.com/office/powerpoint/2010/main" val="732696559"/>
      </p:ext>
    </p:extLst>
  </p:cSld>
  <p:clrMapOvr>
    <a:masterClrMapping/>
  </p:clrMapOvr>
</p:sld>
</file>

<file path=ppt/theme/theme1.xml><?xml version="1.0" encoding="utf-8"?>
<a:theme xmlns:a="http://schemas.openxmlformats.org/drawingml/2006/main" name="Edge">
  <a:themeElements>
    <a:clrScheme name="Edge 12">
      <a:dk1>
        <a:srgbClr val="000000"/>
      </a:dk1>
      <a:lt1>
        <a:srgbClr val="FFFFFF"/>
      </a:lt1>
      <a:dk2>
        <a:srgbClr val="4D4D4D"/>
      </a:dk2>
      <a:lt2>
        <a:srgbClr val="5F5F5F"/>
      </a:lt2>
      <a:accent1>
        <a:srgbClr val="FF9900"/>
      </a:accent1>
      <a:accent2>
        <a:srgbClr val="3B812F"/>
      </a:accent2>
      <a:accent3>
        <a:srgbClr val="FFFFFF"/>
      </a:accent3>
      <a:accent4>
        <a:srgbClr val="000000"/>
      </a:accent4>
      <a:accent5>
        <a:srgbClr val="FFCAAA"/>
      </a:accent5>
      <a:accent6>
        <a:srgbClr val="35742A"/>
      </a:accent6>
      <a:hlink>
        <a:srgbClr val="FF99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10">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FF9900"/>
        </a:hlink>
        <a:folHlink>
          <a:srgbClr val="AFBF39"/>
        </a:folHlink>
      </a:clrScheme>
      <a:clrMap bg1="lt1" tx1="dk1" bg2="lt2" tx2="dk2" accent1="accent1" accent2="accent2" accent3="accent3" accent4="accent4" accent5="accent5" accent6="accent6" hlink="hlink" folHlink="folHlink"/>
    </a:extraClrScheme>
    <a:extraClrScheme>
      <a:clrScheme name="Edge 11">
        <a:dk1>
          <a:srgbClr val="000000"/>
        </a:dk1>
        <a:lt1>
          <a:srgbClr val="FFFFFF"/>
        </a:lt1>
        <a:dk2>
          <a:srgbClr val="006633"/>
        </a:dk2>
        <a:lt2>
          <a:srgbClr val="5F5F5F"/>
        </a:lt2>
        <a:accent1>
          <a:srgbClr val="FF9900"/>
        </a:accent1>
        <a:accent2>
          <a:srgbClr val="3B812F"/>
        </a:accent2>
        <a:accent3>
          <a:srgbClr val="FFFFFF"/>
        </a:accent3>
        <a:accent4>
          <a:srgbClr val="000000"/>
        </a:accent4>
        <a:accent5>
          <a:srgbClr val="FFCAAA"/>
        </a:accent5>
        <a:accent6>
          <a:srgbClr val="35742A"/>
        </a:accent6>
        <a:hlink>
          <a:srgbClr val="FF9900"/>
        </a:hlink>
        <a:folHlink>
          <a:srgbClr val="AFBF39"/>
        </a:folHlink>
      </a:clrScheme>
      <a:clrMap bg1="lt1" tx1="dk1" bg2="lt2" tx2="dk2" accent1="accent1" accent2="accent2" accent3="accent3" accent4="accent4" accent5="accent5" accent6="accent6" hlink="hlink" folHlink="folHlink"/>
    </a:extraClrScheme>
    <a:extraClrScheme>
      <a:clrScheme name="Edge 12">
        <a:dk1>
          <a:srgbClr val="000000"/>
        </a:dk1>
        <a:lt1>
          <a:srgbClr val="FFFFFF"/>
        </a:lt1>
        <a:dk2>
          <a:srgbClr val="4D4D4D"/>
        </a:dk2>
        <a:lt2>
          <a:srgbClr val="5F5F5F"/>
        </a:lt2>
        <a:accent1>
          <a:srgbClr val="FF9900"/>
        </a:accent1>
        <a:accent2>
          <a:srgbClr val="3B812F"/>
        </a:accent2>
        <a:accent3>
          <a:srgbClr val="FFFFFF"/>
        </a:accent3>
        <a:accent4>
          <a:srgbClr val="000000"/>
        </a:accent4>
        <a:accent5>
          <a:srgbClr val="FFCAAA"/>
        </a:accent5>
        <a:accent6>
          <a:srgbClr val="35742A"/>
        </a:accent6>
        <a:hlink>
          <a:srgbClr val="FF9900"/>
        </a:hlink>
        <a:folHlink>
          <a:srgbClr val="AFBF3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13417</TotalTime>
  <Words>3862</Words>
  <Application>Microsoft Macintosh PowerPoint</Application>
  <PresentationFormat>Näytössä katseltava diaesitys (4:3)</PresentationFormat>
  <Paragraphs>380</Paragraphs>
  <Slides>36</Slides>
  <Notes>12</Notes>
  <HiddenSlides>0</HiddenSlides>
  <MMClips>0</MMClips>
  <ScaleCrop>false</ScaleCrop>
  <HeadingPairs>
    <vt:vector size="6" baseType="variant">
      <vt:variant>
        <vt:lpstr>Teema</vt:lpstr>
      </vt:variant>
      <vt:variant>
        <vt:i4>1</vt:i4>
      </vt:variant>
      <vt:variant>
        <vt:lpstr>Upotetut OLE-palvelimet</vt:lpstr>
      </vt:variant>
      <vt:variant>
        <vt:i4>1</vt:i4>
      </vt:variant>
      <vt:variant>
        <vt:lpstr>Dian otsikot</vt:lpstr>
      </vt:variant>
      <vt:variant>
        <vt:i4>36</vt:i4>
      </vt:variant>
    </vt:vector>
  </HeadingPairs>
  <TitlesOfParts>
    <vt:vector size="38" baseType="lpstr">
      <vt:lpstr>Edge</vt:lpstr>
      <vt:lpstr>Laskentataulukko</vt:lpstr>
      <vt:lpstr>Työkaluja työhyvinvointiin – ole hyvä</vt:lpstr>
      <vt:lpstr>Vauhti kiihtyy…</vt:lpstr>
      <vt:lpstr>Yleisimpiä stressin syitä Eu-maissa  % vastauksista</vt:lpstr>
      <vt:lpstr>Menetetyn työpanoksen kustannukset Suomessa</vt:lpstr>
      <vt:lpstr>Työhyvinvointipääoma </vt:lpstr>
      <vt:lpstr>Miten selvitä myllerryksessä?</vt:lpstr>
      <vt:lpstr>PowerPoint-esitys</vt:lpstr>
      <vt:lpstr>Työhyvinvoinnin kehittämisprosessi</vt:lpstr>
      <vt:lpstr>PowerPoint-esitys</vt:lpstr>
      <vt:lpstr>Mikä meillä lisäisi työhyvinvointia?</vt:lpstr>
      <vt:lpstr>PowerPoint-esitys</vt:lpstr>
      <vt:lpstr>PowerPoint-esitys</vt:lpstr>
      <vt:lpstr>Työtä uusin silmin – työiloa ja tehokkuutta</vt:lpstr>
      <vt:lpstr>PowerPoint-esitys</vt:lpstr>
      <vt:lpstr>2. Hellitä hiukan -informaatioergonomia</vt:lpstr>
      <vt:lpstr>3. Esimies -johda modernisti</vt:lpstr>
      <vt:lpstr>Alaistaidoista työyhteisötaitoihin</vt:lpstr>
      <vt:lpstr>4. Vahvista yhteishenkeä</vt:lpstr>
      <vt:lpstr>PowerPoint-esitys</vt:lpstr>
      <vt:lpstr>Case Seinäjoki – kehittäminen kannattanut</vt:lpstr>
      <vt:lpstr>4. Kiinnitä huomiota onnistumisiin, koska se, mihin huomio kiinnittyy, kasvaa.  Tarkkaavaisuus valitsee kohteet riippuen aikaisemmista kokemuksista, koulutuksesta ja asenteista. </vt:lpstr>
      <vt:lpstr>PowerPoint-esitys</vt:lpstr>
      <vt:lpstr>PowerPoint-esitys</vt:lpstr>
      <vt:lpstr>Oman työhyvinvoinnin vitamiinimalli</vt:lpstr>
      <vt:lpstr>Hyvä ja paha stressi</vt:lpstr>
      <vt:lpstr>Miten selvitä ongelmista?</vt:lpstr>
      <vt:lpstr>6. Opettele psykologista pääomaa</vt:lpstr>
      <vt:lpstr>Mistä se syntyy?</vt:lpstr>
      <vt:lpstr>7. Huolehdi palautumisestasi</vt:lpstr>
      <vt:lpstr>Luonto elvyttää, saman tekee kaunis kaupunkimaisemakin</vt:lpstr>
      <vt:lpstr>Case: Onnen potkut! Oman ilon suunnitelma</vt:lpstr>
      <vt:lpstr>Oma iloisuussuunnitelma, psyykkinen</vt:lpstr>
      <vt:lpstr>Oma iloisuussuunnitelma, psyykkinen</vt:lpstr>
      <vt:lpstr>Viisi keinoa henkilökohtaiseen hyvinvointiin</vt:lpstr>
      <vt:lpstr>PowerPoint-esitys</vt:lpstr>
      <vt:lpstr>PowerPoint-esitys</vt:lpstr>
    </vt:vector>
  </TitlesOfParts>
  <Company>tay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tkk</dc:creator>
  <cp:lastModifiedBy>Marja-Liisa Manka</cp:lastModifiedBy>
  <cp:revision>558</cp:revision>
  <cp:lastPrinted>2016-06-14T10:13:53Z</cp:lastPrinted>
  <dcterms:created xsi:type="dcterms:W3CDTF">2009-03-04T10:48:04Z</dcterms:created>
  <dcterms:modified xsi:type="dcterms:W3CDTF">2016-09-11T17:49:34Z</dcterms:modified>
</cp:coreProperties>
</file>