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75" r:id="rId6"/>
    <p:sldId id="276" r:id="rId7"/>
    <p:sldId id="269" r:id="rId8"/>
    <p:sldId id="268" r:id="rId9"/>
    <p:sldId id="271" r:id="rId10"/>
    <p:sldId id="272" r:id="rId11"/>
    <p:sldId id="273" r:id="rId12"/>
    <p:sldId id="270" r:id="rId13"/>
    <p:sldId id="274" r:id="rId14"/>
    <p:sldId id="27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ds Ella" initials="SE" lastIdx="1" clrIdx="0">
    <p:extLst>
      <p:ext uri="{19B8F6BF-5375-455C-9EA6-DF929625EA0E}">
        <p15:presenceInfo xmlns:p15="http://schemas.microsoft.com/office/powerpoint/2012/main" userId="S-1-5-21-1547161642-1450960922-839522115-27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4BE"/>
    <a:srgbClr val="003B81"/>
    <a:srgbClr val="00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3023" autoAdjust="0"/>
  </p:normalViewPr>
  <p:slideViewPr>
    <p:cSldViewPr snapToGrid="0" showGuides="1">
      <p:cViewPr varScale="1">
        <p:scale>
          <a:sx n="45" d="100"/>
          <a:sy n="45" d="100"/>
        </p:scale>
        <p:origin x="78" y="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98C3-B308-40CF-ACEA-0C8BA35E5444}" type="datetimeFigureOut">
              <a:rPr lang="fi-FI" smtClean="0"/>
              <a:t>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7553-A4E0-49F3-AD4F-B8D98709C1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2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AFA5-72A8-475B-B5CC-32A1F961D773}" type="datetimeFigureOut">
              <a:rPr lang="fi-FI" smtClean="0"/>
              <a:t>9.9.2016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472B-AAF4-452C-85B1-4D9E4CE7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63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18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32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4BE"/>
              </a:gs>
              <a:gs pos="80000">
                <a:srgbClr val="003B81">
                  <a:lumMod val="100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8036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2705099"/>
            <a:ext cx="9144000" cy="1436689"/>
          </a:xfrm>
        </p:spPr>
        <p:txBody>
          <a:bodyPr anchor="b">
            <a:noAutofit/>
          </a:bodyPr>
          <a:lstStyle>
            <a:lvl1pPr algn="ctr">
              <a:defRPr sz="8000" i="1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4141788"/>
            <a:ext cx="9144000" cy="722311"/>
          </a:xfrm>
        </p:spPr>
        <p:txBody>
          <a:bodyPr anchor="b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60" y="460018"/>
            <a:ext cx="3041683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4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liikemerkki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15F054-33BE-4515-9FB2-8677428E2ACB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9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sininen-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69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7D308-BE87-4274-82C7-3E9A73CCB562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sininen-turkoos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258" y="0"/>
            <a:ext cx="1032552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9FE24-81FD-4B73-A34E-9912401C216F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43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38"/>
          <a:stretch/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626" y="0"/>
            <a:ext cx="12201626" cy="6872438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B846F-7071-40AD-9DDA-16526A9D8B9B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33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830" y="-8710"/>
            <a:ext cx="9597188" cy="68893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9627" y="0"/>
            <a:ext cx="12201627" cy="6872438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EC790-B239-4415-A242-EE0E667638DD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296" y="6470650"/>
            <a:ext cx="3718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33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425" y="-13447"/>
            <a:ext cx="7732058" cy="688956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626" y="0"/>
            <a:ext cx="12206109" cy="687243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61604-E55C-4327-9CF5-FB0A8E51E70C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70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160" y="-24714"/>
            <a:ext cx="11050316" cy="69183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9626" y="0"/>
            <a:ext cx="12218102" cy="6872438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6C0B0-9712-4676-B81E-F6ECC398140A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296" y="6470650"/>
            <a:ext cx="3718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32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violetti-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1" y="-14758"/>
            <a:ext cx="11657802" cy="68843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626" y="0"/>
            <a:ext cx="12211250" cy="6872438"/>
          </a:xfrm>
          <a:prstGeom prst="rect">
            <a:avLst/>
          </a:prstGeom>
          <a:gradFill>
            <a:gsLst>
              <a:gs pos="0">
                <a:schemeClr val="accent4">
                  <a:alpha val="10000"/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34B92-4D63-47D6-886C-A89B9C2E7CC2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12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oranssi-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503"/>
          <a:stretch/>
        </p:blipFill>
        <p:spPr>
          <a:xfrm>
            <a:off x="-1" y="0"/>
            <a:ext cx="12192001" cy="687243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0"/>
            <a:ext cx="12192001" cy="6872438"/>
          </a:xfrm>
          <a:prstGeom prst="rect">
            <a:avLst/>
          </a:prstGeom>
          <a:gradFill>
            <a:gsLst>
              <a:gs pos="0">
                <a:schemeClr val="accent4">
                  <a:alpha val="29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B0F74C-250B-4392-AC65-C075DB766250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007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oranssi-pinkk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544" y="0"/>
            <a:ext cx="10406311" cy="687243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4">
                  <a:alpha val="29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8B6CA-F601-4521-A5BA-532253469B69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12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imilehti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4762500"/>
            <a:ext cx="11343509" cy="1327150"/>
          </a:xfrm>
        </p:spPr>
        <p:txBody>
          <a:bodyPr lIns="0" r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8" y="6470650"/>
            <a:ext cx="646112" cy="365125"/>
          </a:xfrm>
        </p:spPr>
        <p:txBody>
          <a:bodyPr/>
          <a:lstStyle>
            <a:lvl1pPr algn="l">
              <a:defRPr/>
            </a:lvl1pPr>
          </a:lstStyle>
          <a:p>
            <a:fld id="{239C3966-70DB-4FB0-B960-29ACF789CD0F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7775" y="6470650"/>
            <a:ext cx="10148358" cy="365125"/>
          </a:xfrm>
        </p:spPr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858" y="6470650"/>
            <a:ext cx="377590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49" y="460018"/>
            <a:ext cx="3044814" cy="117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1709738"/>
            <a:ext cx="11343510" cy="2852737"/>
          </a:xfrm>
        </p:spPr>
        <p:txBody>
          <a:bodyPr lIns="0" rIns="0" anchor="b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252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oranssi-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4" y="0"/>
            <a:ext cx="12240000" cy="68911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626" y="0"/>
            <a:ext cx="12211250" cy="6872438"/>
          </a:xfrm>
          <a:prstGeom prst="rect">
            <a:avLst/>
          </a:prstGeom>
          <a:gradFill>
            <a:gsLst>
              <a:gs pos="0">
                <a:schemeClr val="accent6">
                  <a:alpha val="0"/>
                  <a:lumMod val="50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D2C30E-653C-4526-8250-9C5597627B50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49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laat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788" y="1857375"/>
            <a:ext cx="4318835" cy="4319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539-FEE6-4E6D-B68D-E75E8A7786D5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3" y="6470650"/>
            <a:ext cx="360891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134268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5938" y="1700213"/>
            <a:ext cx="6807282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251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A5C-AF7C-4D6F-BB07-11CB21DD99CE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74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2BB-38E3-4053-8839-6F1351A58979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46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6AE0-C285-4CE9-862F-0D4767343235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480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laatikko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7" y="1700213"/>
            <a:ext cx="5397437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1700213"/>
            <a:ext cx="558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0E5-8ADA-47F4-8312-4EE80542F981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340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laatikko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7" y="1700213"/>
            <a:ext cx="5397437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1700213"/>
            <a:ext cx="558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7013-9852-4C42-9401-6CB7F3BB3E5F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117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BCB5-62C4-443E-A82A-645A1881207F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5937" y="1700213"/>
            <a:ext cx="5397437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1700213"/>
            <a:ext cx="558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9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_alaotsikot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7" y="2592325"/>
            <a:ext cx="5397437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2592325"/>
            <a:ext cx="5580000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134D-EB63-4C25-95B7-38C78FD43DE8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515937" y="1809749"/>
            <a:ext cx="5397437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6279448" y="1809749"/>
            <a:ext cx="5588702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22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laatikkoa_alaotsikot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07F-BE1C-4C3B-9AF4-740EAE7EFF49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15937" y="2592325"/>
            <a:ext cx="5397437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2592325"/>
            <a:ext cx="5580000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515937" y="1809749"/>
            <a:ext cx="5397437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79448" y="1809749"/>
            <a:ext cx="5588702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7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imilehti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4762500"/>
            <a:ext cx="11343510" cy="1327150"/>
          </a:xfrm>
        </p:spPr>
        <p:txBody>
          <a:bodyPr lIns="0" r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8" y="6470650"/>
            <a:ext cx="646112" cy="365125"/>
          </a:xfrm>
        </p:spPr>
        <p:txBody>
          <a:bodyPr/>
          <a:lstStyle>
            <a:lvl1pPr algn="l">
              <a:defRPr/>
            </a:lvl1pPr>
          </a:lstStyle>
          <a:p>
            <a:fld id="{98349952-0761-4A7B-9759-2BAAA392ABD1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7775" y="6470650"/>
            <a:ext cx="10148358" cy="365125"/>
          </a:xfrm>
        </p:spPr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858" y="6470650"/>
            <a:ext cx="377590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49" y="460018"/>
            <a:ext cx="3044814" cy="117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1709738"/>
            <a:ext cx="11343510" cy="2852737"/>
          </a:xfrm>
        </p:spPr>
        <p:txBody>
          <a:bodyPr lIns="0" rIns="0" anchor="b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672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_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C73-8860-4587-81C7-A2C918BCB3DF}" type="datetime1">
              <a:rPr lang="fi-FI" smtClean="0"/>
              <a:t>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15937" y="2592325"/>
            <a:ext cx="5397437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79448" y="2592325"/>
            <a:ext cx="5580000" cy="358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15937" y="1809749"/>
            <a:ext cx="5397437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6279448" y="1809749"/>
            <a:ext cx="5588702" cy="7889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06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9C65-7FAE-4823-B302-CA72BB5E91A1}" type="datetime1">
              <a:rPr lang="fi-FI" smtClean="0"/>
              <a:t>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7733" y="6470650"/>
            <a:ext cx="360891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958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C790-58ED-4B31-985B-2593CCAEDCF2}" type="datetime1">
              <a:rPr lang="fi-FI" smtClean="0"/>
              <a:t>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7733" y="6470650"/>
            <a:ext cx="360891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4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65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1B23-6A60-406B-940D-9D9A929F46ED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52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7793-5893-471E-B6AA-8165C3FA39F1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4536-D655-4FD6-882F-193F0EC33CF2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/>
          <a:p>
            <a:fld id="{C2B26B3D-B871-4165-8A92-6E025442F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ukuväritaust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2500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8036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  <p:sp>
        <p:nvSpPr>
          <p:cNvPr id="9" name="Rectangle 8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6F4AC-554B-404A-9D9F-2354B5E8DDDB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098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88" userDrawn="1">
          <p15:clr>
            <a:srgbClr val="FBAE40"/>
          </p15:clr>
        </p15:guide>
        <p15:guide id="2" pos="447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kenno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5" y="-538036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688306-7310-4E23-919F-96A5258CCE3D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2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2500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48" y="373592"/>
            <a:ext cx="5745443" cy="65013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4C921-B3D4-46A9-87DA-D7EEE0BD9CC5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7732" y="6470650"/>
            <a:ext cx="3704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2" y="-38100"/>
            <a:ext cx="7283451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331967"/>
            <a:ext cx="1332000" cy="513941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5937" y="1700213"/>
            <a:ext cx="658812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6588125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2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1343510" cy="126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700213"/>
            <a:ext cx="11343510" cy="4476750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70650"/>
            <a:ext cx="1659467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FF00FA2-5B2D-4E97-9BAD-0B8EB3D7B76F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267" y="6470650"/>
            <a:ext cx="8796866" cy="365125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ct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 smtClean="0"/>
              <a:t>© Työterveyslaitos     |     Tähtinen &amp; Latvala     |     www.ttl.fi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7733" y="6470650"/>
            <a:ext cx="361715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09" y="6331967"/>
            <a:ext cx="1336005" cy="5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9" r:id="rId4"/>
    <p:sldLayoutId id="2147483661" r:id="rId5"/>
    <p:sldLayoutId id="2147483650" r:id="rId6"/>
    <p:sldLayoutId id="2147483664" r:id="rId7"/>
    <p:sldLayoutId id="2147483666" r:id="rId8"/>
    <p:sldLayoutId id="2147483665" r:id="rId9"/>
    <p:sldLayoutId id="2147483667" r:id="rId10"/>
    <p:sldLayoutId id="2147483669" r:id="rId11"/>
    <p:sldLayoutId id="2147483682" r:id="rId12"/>
    <p:sldLayoutId id="2147483672" r:id="rId13"/>
    <p:sldLayoutId id="2147483671" r:id="rId14"/>
    <p:sldLayoutId id="2147483673" r:id="rId15"/>
    <p:sldLayoutId id="2147483680" r:id="rId16"/>
    <p:sldLayoutId id="2147483670" r:id="rId17"/>
    <p:sldLayoutId id="2147483674" r:id="rId18"/>
    <p:sldLayoutId id="2147483681" r:id="rId19"/>
    <p:sldLayoutId id="2147483675" r:id="rId20"/>
    <p:sldLayoutId id="2147483657" r:id="rId21"/>
    <p:sldLayoutId id="2147483660" r:id="rId22"/>
    <p:sldLayoutId id="2147483662" r:id="rId23"/>
    <p:sldLayoutId id="2147483658" r:id="rId24"/>
    <p:sldLayoutId id="2147483676" r:id="rId25"/>
    <p:sldLayoutId id="2147483677" r:id="rId26"/>
    <p:sldLayoutId id="2147483652" r:id="rId27"/>
    <p:sldLayoutId id="2147483678" r:id="rId28"/>
    <p:sldLayoutId id="2147483679" r:id="rId29"/>
    <p:sldLayoutId id="2147483668" r:id="rId30"/>
    <p:sldLayoutId id="2147483654" r:id="rId31"/>
    <p:sldLayoutId id="2147483655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 smtClean="0">
          <a:solidFill>
            <a:srgbClr val="003B8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yoterveyslaitos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s://instagram.com/tyotervey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tyoterveys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www.ttl.fi/fi/sivut/default.aspx" TargetMode="External"/><Relationship Id="rId4" Type="http://schemas.openxmlformats.org/officeDocument/2006/relationships/hyperlink" Target="https://www.facebook.com/tyoterveyslaitos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Hyvinvointia työstä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81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7127" y="1330037"/>
            <a:ext cx="9144000" cy="3632634"/>
          </a:xfrm>
        </p:spPr>
        <p:txBody>
          <a:bodyPr/>
          <a:lstStyle/>
          <a:p>
            <a:r>
              <a:rPr lang="fi-FI" sz="6600" dirty="0" smtClean="0"/>
              <a:t>Tiedon tuottaa</a:t>
            </a:r>
            <a:br>
              <a:rPr lang="fi-FI" sz="6600" dirty="0" smtClean="0"/>
            </a:br>
            <a:r>
              <a:rPr lang="fi-FI" sz="6600" smtClean="0"/>
              <a:t>Työtilat- </a:t>
            </a:r>
            <a:r>
              <a:rPr lang="fi-FI" sz="6600" smtClean="0"/>
              <a:t>yksikön </a:t>
            </a:r>
            <a:r>
              <a:rPr lang="fi-FI" sz="6600" dirty="0" smtClean="0"/>
              <a:t>asiantuntijat</a:t>
            </a:r>
            <a:br>
              <a:rPr lang="fi-FI" sz="6600" dirty="0" smtClean="0"/>
            </a:br>
            <a:r>
              <a:rPr lang="fi-FI" sz="4000" dirty="0" smtClean="0"/>
              <a:t>ttl.fi/</a:t>
            </a:r>
            <a:r>
              <a:rPr lang="fi-FI" sz="4000" dirty="0" err="1" smtClean="0"/>
              <a:t>sisaymparisto</a:t>
            </a:r>
            <a:endParaRPr lang="fi-FI" sz="4000" dirty="0"/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4750880" y="5863848"/>
            <a:ext cx="2074332" cy="550038"/>
          </a:xfrm>
        </p:spPr>
        <p:txBody>
          <a:bodyPr vert="horz" lIns="0" tIns="4572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-FI" sz="20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tyoterveyslaitos</a:t>
            </a:r>
            <a:endParaRPr lang="fi-FI" sz="2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84" y="5285917"/>
            <a:ext cx="476151" cy="476151"/>
          </a:xfrm>
          <a:prstGeom prst="rect">
            <a:avLst/>
          </a:prstGeom>
        </p:spPr>
      </p:pic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21" y="5285866"/>
            <a:ext cx="476250" cy="476250"/>
          </a:xfrm>
          <a:prstGeom prst="rect">
            <a:avLst/>
          </a:prstGeom>
        </p:spPr>
      </p:pic>
      <p:pic>
        <p:nvPicPr>
          <p:cNvPr id="18" name="Picture 1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3" y="5284522"/>
            <a:ext cx="588698" cy="478941"/>
          </a:xfrm>
          <a:prstGeom prst="rect">
            <a:avLst/>
          </a:prstGeom>
        </p:spPr>
      </p:pic>
      <p:pic>
        <p:nvPicPr>
          <p:cNvPr id="19" name="Picture 18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27085" r="16422" b="26900"/>
          <a:stretch/>
        </p:blipFill>
        <p:spPr>
          <a:xfrm>
            <a:off x="8766046" y="5283264"/>
            <a:ext cx="1117599" cy="4814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58531" y="5863849"/>
            <a:ext cx="221408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@</a:t>
            </a:r>
            <a:r>
              <a:rPr lang="fi-FI" sz="2000" i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tyoterveys</a:t>
            </a:r>
            <a:endParaRPr lang="fi-FI" sz="2000" dirty="0">
              <a:solidFill>
                <a:schemeClr val="bg1"/>
              </a:solidFill>
            </a:endParaRPr>
          </a:p>
          <a:p>
            <a:pPr algn="ctr"/>
            <a:r>
              <a:rPr lang="fi-FI" sz="20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@</a:t>
            </a:r>
            <a:r>
              <a:rPr lang="fi-FI" sz="2000" i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fioh</a:t>
            </a:r>
            <a:endParaRPr lang="fi-FI" sz="2000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Subtitle 8"/>
          <p:cNvSpPr txBox="1">
            <a:spLocks/>
          </p:cNvSpPr>
          <p:nvPr/>
        </p:nvSpPr>
        <p:spPr>
          <a:xfrm>
            <a:off x="8297225" y="5863848"/>
            <a:ext cx="2055238" cy="54974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0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Tyoterveyslaitos</a:t>
            </a:r>
            <a:endParaRPr lang="fi-FI" sz="2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Subtitle 8"/>
          <p:cNvSpPr txBox="1">
            <a:spLocks/>
          </p:cNvSpPr>
          <p:nvPr/>
        </p:nvSpPr>
        <p:spPr>
          <a:xfrm>
            <a:off x="6711945" y="5863848"/>
            <a:ext cx="1712426" cy="54127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0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tyoterveys</a:t>
            </a:r>
            <a:endParaRPr lang="fi-FI" sz="2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10" y="5220086"/>
            <a:ext cx="558915" cy="558915"/>
          </a:xfrm>
          <a:prstGeom prst="rect">
            <a:avLst/>
          </a:prstGeom>
        </p:spPr>
      </p:pic>
      <p:sp>
        <p:nvSpPr>
          <p:cNvPr id="12" name="Subtitle 8"/>
          <p:cNvSpPr txBox="1">
            <a:spLocks/>
          </p:cNvSpPr>
          <p:nvPr/>
        </p:nvSpPr>
        <p:spPr>
          <a:xfrm>
            <a:off x="1524000" y="5863848"/>
            <a:ext cx="2074332" cy="550038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ttl.fi</a:t>
            </a:r>
          </a:p>
        </p:txBody>
      </p:sp>
    </p:spTree>
    <p:extLst>
      <p:ext uri="{BB962C8B-B14F-4D97-AF65-F5344CB8AC3E}">
        <p14:creationId xmlns:p14="http://schemas.microsoft.com/office/powerpoint/2010/main" val="3208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5938" y="4945062"/>
            <a:ext cx="11343509" cy="1708150"/>
          </a:xfrm>
        </p:spPr>
        <p:txBody>
          <a:bodyPr/>
          <a:lstStyle/>
          <a:p>
            <a:r>
              <a:rPr lang="fi-FI" dirty="0" smtClean="0"/>
              <a:t>Katja Tähtinen, vanhempi asiantuntija</a:t>
            </a:r>
          </a:p>
          <a:p>
            <a:r>
              <a:rPr lang="fi-FI" dirty="0" smtClean="0"/>
              <a:t>&amp;</a:t>
            </a:r>
          </a:p>
          <a:p>
            <a:r>
              <a:rPr lang="fi-FI" dirty="0" smtClean="0"/>
              <a:t>Jari Latvala, ylilääkäri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7381-FA8A-49E6-93F6-CCCD649401D9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2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1544638"/>
            <a:ext cx="11343510" cy="2852737"/>
          </a:xfrm>
        </p:spPr>
        <p:txBody>
          <a:bodyPr/>
          <a:lstStyle/>
          <a:p>
            <a:r>
              <a:rPr lang="fi-FI" dirty="0"/>
              <a:t>Näillä ohjeilla saat sisäilmastoasiat hallintaan</a:t>
            </a:r>
          </a:p>
        </p:txBody>
      </p:sp>
    </p:spTree>
    <p:extLst>
      <p:ext uri="{BB962C8B-B14F-4D97-AF65-F5344CB8AC3E}">
        <p14:creationId xmlns:p14="http://schemas.microsoft.com/office/powerpoint/2010/main" val="1314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DA45-8219-499D-8D4C-BE5112BB77A0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3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497384"/>
            <a:ext cx="6783079" cy="4973266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Ennaltaehkäisevä kunnossapito </a:t>
            </a:r>
            <a:r>
              <a:rPr lang="fi-FI" dirty="0"/>
              <a:t>on avainasia hyvän sisäilmaston turvaamisessa.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Sisäilmasto-ongelmat </a:t>
            </a:r>
            <a:r>
              <a:rPr lang="fi-FI" dirty="0"/>
              <a:t>kannattaa hoitaa kuntoon reaaliajassa osana arjen </a:t>
            </a:r>
            <a:r>
              <a:rPr lang="fi-FI" dirty="0" smtClean="0"/>
              <a:t>askareita.</a:t>
            </a:r>
            <a:endParaRPr lang="fi-FI" dirty="0"/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400" dirty="0"/>
              <a:t>Kiinteistöjen omistaja vastaa rakennusten ylläpidosta ja </a:t>
            </a:r>
            <a:r>
              <a:rPr lang="fi-FI" sz="2400" dirty="0" smtClean="0"/>
              <a:t>korjaamisesta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 </a:t>
            </a:r>
            <a:r>
              <a:rPr lang="fi-FI" sz="2400" dirty="0"/>
              <a:t>haittailmoitusmenettely, rakennusten kuntotutkimusoppaat, Tilaajan ohje sisäilmasto-ongelman selvittämiseen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HOIDA RAKENNUKSEN KUNTOA JA KORJAA VIAT HETI</a:t>
            </a:r>
            <a:endParaRPr lang="fi-F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9" y="3553691"/>
            <a:ext cx="4663417" cy="27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CF0-BD16-4DB5-AA4A-2F3EF6D66A85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4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459" y="1475584"/>
            <a:ext cx="6783079" cy="465505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Sisäilmasto-ongelmat voidaan useimmiten tunnistaa ja ratkaista nykyisillä menetelmillä ja toimintatavoilla. </a:t>
            </a:r>
            <a:endParaRPr lang="fi-FI" dirty="0" smtClean="0"/>
          </a:p>
          <a:p>
            <a:pPr marL="0" indent="0">
              <a:buNone/>
            </a:pPr>
            <a:endParaRPr lang="fi-FI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400" dirty="0"/>
              <a:t>Ongelmien taustalla on usein rakenteiden liiallinen kosteus tai ilmanvaihdon puutteet. </a:t>
            </a: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TYÖKALUT: </a:t>
            </a:r>
            <a:r>
              <a:rPr lang="fi-FI" sz="2400" dirty="0"/>
              <a:t>Kuntotutkimusoppaat, Toimiston sisäilmaston tutkiminen- opas, Ohje työpaikkojen sisäilmasto-ongelmien </a:t>
            </a:r>
            <a:r>
              <a:rPr lang="fi-FI" sz="2400" dirty="0" smtClean="0"/>
              <a:t>selvittämiseen</a:t>
            </a:r>
            <a:endParaRPr lang="fi-FI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8459" y="-20163"/>
            <a:ext cx="6588125" cy="909321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3200" dirty="0" smtClean="0"/>
              <a:t>TUNNISTA JA RATKAISE ONGELMAT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5" y="3470564"/>
            <a:ext cx="4731327" cy="2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3F9-7DE1-41BD-A9C7-8E6C9339CA3E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5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380337"/>
            <a:ext cx="6783079" cy="494381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Koettuun haittaan ja </a:t>
            </a:r>
            <a:r>
              <a:rPr lang="fi-FI" sz="2400" dirty="0" smtClean="0"/>
              <a:t>oireisiin vaikuttavat </a:t>
            </a:r>
            <a:r>
              <a:rPr lang="fi-FI" sz="2400" dirty="0"/>
              <a:t>monet sisäympäristötekijät.</a:t>
            </a:r>
          </a:p>
          <a:p>
            <a:pPr marL="0" indent="0">
              <a:buNone/>
            </a:pPr>
            <a:r>
              <a:rPr lang="fi-FI" sz="2400" dirty="0"/>
              <a:t>Kosteus- ja homevauriot voivat lisätä hengitystieoireita ja astmaa, mutta eivät muita sairauksia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400" dirty="0"/>
              <a:t>Sisäilmastoon liittyvät haitat ja oireilu ovat yleensä ohimeneviä.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 </a:t>
            </a:r>
            <a:r>
              <a:rPr lang="fi-FI" sz="2400" dirty="0"/>
              <a:t>Työterveyslaitoksen sisäilmastokysely, Sisäilmasto-ongelma työpaikalla - Ratkaisuja työterveyshuollon toimintaan ja potilasvastaanotolle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SELVITÄ KOETUT HAITAT JA OIREET</a:t>
            </a:r>
            <a:endParaRPr lang="fi-FI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54" y="3252355"/>
            <a:ext cx="4717473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485C-8D5A-41F0-9574-6EC4734A4190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6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263290"/>
            <a:ext cx="6783079" cy="5207359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Tilojen käyttäjien kokemukset tiloista ja sisäilmastosta ovat tärkeitä ja kokemuksia arvioidaan aina rinnakkain teknisten selvitystulosten </a:t>
            </a:r>
            <a:r>
              <a:rPr lang="fi-FI" sz="2400" dirty="0" smtClean="0"/>
              <a:t>kanssa.</a:t>
            </a:r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200" dirty="0"/>
              <a:t>Sisäympäristön kokemiseen vaikuttavat rakennuksen ominaisuuksien lisäksi psykososiaalinen kuormitus, huolestuneisuus ja pelot, työyhteisön toimivuuteen liittyvät tekijät sekä yksilölliset tekijät</a:t>
            </a:r>
            <a:r>
              <a:rPr lang="fi-FI" sz="2200" dirty="0" smtClean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</a:t>
            </a:r>
            <a:r>
              <a:rPr lang="fi-FI" sz="2200" b="1" dirty="0" smtClean="0">
                <a:solidFill>
                  <a:srgbClr val="00B4BE"/>
                </a:solidFill>
              </a:rPr>
              <a:t> </a:t>
            </a:r>
            <a:r>
              <a:rPr lang="fi-FI" sz="2200" dirty="0"/>
              <a:t>Ohje työpaikojen sisäilmasto-ongelmien selvittämiseen, Sisäilmasto-ongelma työpaikalla - Ratkaisuja työterveyshuollon toimintaan ja potilasvastaanotolle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ARVIOI AINA KOKONAISUUS</a:t>
            </a:r>
            <a:endParaRPr lang="fi-F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b="3595"/>
          <a:stretch/>
        </p:blipFill>
        <p:spPr>
          <a:xfrm>
            <a:off x="7367154" y="3252355"/>
            <a:ext cx="4727864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26E3-A09F-4A25-9FD1-486D2326223C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7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299932"/>
            <a:ext cx="6783079" cy="508008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Sisäilmasto-ongelmien ratkaiseminen kuuluu ensisijaisesti työnantajan ja kiinteistön omistajan tehtäviin. </a:t>
            </a:r>
          </a:p>
          <a:p>
            <a:pPr marL="0" indent="0">
              <a:buNone/>
            </a:pPr>
            <a:r>
              <a:rPr lang="fi-FI" sz="2400" dirty="0" smtClean="0"/>
              <a:t>Myös </a:t>
            </a:r>
            <a:r>
              <a:rPr lang="fi-FI" sz="2400" dirty="0"/>
              <a:t>työsuojelulla, työterveyshuollolla ja henkilöstön edustajilla on keskeinen rooli. </a:t>
            </a:r>
          </a:p>
          <a:p>
            <a:pPr marL="0" indent="0">
              <a:buNone/>
            </a:pPr>
            <a:r>
              <a:rPr lang="fi-FI" sz="2400" dirty="0" smtClean="0"/>
              <a:t>Usein </a:t>
            </a:r>
            <a:r>
              <a:rPr lang="fi-FI" sz="2400" dirty="0"/>
              <a:t>sisäilmasto-ongelmien ratkaisemiseen tarvitaan ulkopuolisia asiantuntijoita.</a:t>
            </a:r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200" dirty="0" smtClean="0"/>
              <a:t>Sisäilmasto-ongelmien ratkaiseminen vaatii monen ammattiryhmän osaamista.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 </a:t>
            </a:r>
            <a:r>
              <a:rPr lang="fi-FI" sz="2200" dirty="0" smtClean="0"/>
              <a:t>Ohje </a:t>
            </a:r>
            <a:r>
              <a:rPr lang="fi-FI" sz="2200" dirty="0"/>
              <a:t>työpaikkojen sisäilmasto-ongelman selvittämiseen</a:t>
            </a:r>
            <a:endParaRPr lang="fi-FI" sz="22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RATKAISE ONGELMAT YHTEISTYÖSSÄ</a:t>
            </a:r>
            <a:endParaRPr lang="fi-FI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/>
          <a:stretch/>
        </p:blipFill>
        <p:spPr>
          <a:xfrm>
            <a:off x="7417282" y="3335480"/>
            <a:ext cx="4646563" cy="29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7415-CD81-4BE2-BFA7-6BBAA0B1C494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8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497384"/>
            <a:ext cx="6783079" cy="497326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Sisäilmasto-ongelma tuodaan sisäilmaryhmään, kun tilanne vaikuttaa hankalalta ja aiheuttaa runsaasti huolta tai jännitteitä työyhteisössä. </a:t>
            </a:r>
          </a:p>
          <a:p>
            <a:pPr marL="0" indent="0">
              <a:buNone/>
            </a:pPr>
            <a:r>
              <a:rPr lang="fi-FI" sz="2400" dirty="0" smtClean="0"/>
              <a:t>Sisäilmaryhmä </a:t>
            </a:r>
            <a:r>
              <a:rPr lang="fi-FI" sz="2400" dirty="0"/>
              <a:t>voi toimia myös ennaltaehkäisevän toiminnan koordinoijana työpaikalla. </a:t>
            </a:r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FAKTA: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400" dirty="0"/>
              <a:t>Sisäilmaryhmä kokoaa eri osapuolet saman pöydän ääreen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 </a:t>
            </a:r>
            <a:r>
              <a:rPr lang="fi-FI" sz="2400" dirty="0"/>
              <a:t>Tietokortti </a:t>
            </a:r>
            <a:r>
              <a:rPr lang="fi-FI" sz="2400" dirty="0" smtClean="0"/>
              <a:t>17 Sisäilmaongelmien </a:t>
            </a:r>
            <a:r>
              <a:rPr lang="fi-FI" sz="2400" dirty="0"/>
              <a:t>ratkaisun toimintamalli , Ohje työpaikkojen sisäilmasto-ongelmien selvittämiseen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TOIMI ENNAKOIVASTI MYÖS SISÄILMARYHMÄSSÄ</a:t>
            </a:r>
            <a:endParaRPr lang="fi-FI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6" y="3377046"/>
            <a:ext cx="4682880" cy="29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78A1-BB09-4008-B428-7055CAB440A4}" type="datetime1">
              <a:rPr lang="fi-FI" smtClean="0"/>
              <a:t>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Tähtinen &amp; Latvala     |     www.ttl.fi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9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981" y="1299932"/>
            <a:ext cx="6783079" cy="493461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Viestintä </a:t>
            </a:r>
            <a:r>
              <a:rPr lang="fi-FI" sz="2400" dirty="0"/>
              <a:t>kannattaa suunnitella etukäteen ja miettiä, miten tieto saadaan kulkemaan ajoissa </a:t>
            </a:r>
            <a:r>
              <a:rPr lang="fi-FI" sz="2400" dirty="0" smtClean="0"/>
              <a:t> eri osapuolille.</a:t>
            </a:r>
            <a:endParaRPr lang="fi-FI" sz="2400" dirty="0"/>
          </a:p>
          <a:p>
            <a:pPr marL="0" indent="0">
              <a:buNone/>
            </a:pPr>
            <a:endParaRPr lang="fi-FI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i-FI" sz="2400" b="1" dirty="0" smtClean="0">
              <a:solidFill>
                <a:srgbClr val="00B4BE"/>
              </a:solidFill>
            </a:endParaRPr>
          </a:p>
          <a:p>
            <a:pPr marL="0" indent="0">
              <a:buNone/>
            </a:pPr>
            <a:r>
              <a:rPr lang="fi-FI" sz="2400" b="1" dirty="0" smtClean="0">
                <a:solidFill>
                  <a:srgbClr val="00B4BE"/>
                </a:solidFill>
              </a:rPr>
              <a:t>FAKTA</a:t>
            </a:r>
            <a:r>
              <a:rPr lang="fi-FI" sz="2400" b="1" dirty="0">
                <a:solidFill>
                  <a:srgbClr val="00B4BE"/>
                </a:solidFill>
              </a:rPr>
              <a:t>:</a:t>
            </a:r>
            <a:r>
              <a:rPr lang="fi-FI" sz="2400" dirty="0">
                <a:solidFill>
                  <a:srgbClr val="00B4BE"/>
                </a:solidFill>
              </a:rPr>
              <a:t> </a:t>
            </a:r>
            <a:r>
              <a:rPr lang="fi-FI" sz="2400" dirty="0"/>
              <a:t>Hyvin hoidettu viestintä on tärkeä osa sisäilmasto-ongelman ratkaisua. Sen avulla voidaan poistaa turhia huolia, lisätä luottamusta ja edesauttaa toimivien ratkaisujen löytymistä.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>
                <a:solidFill>
                  <a:srgbClr val="00B4BE"/>
                </a:solidFill>
              </a:rPr>
              <a:t>TYÖKALUT</a:t>
            </a:r>
            <a:r>
              <a:rPr lang="fi-FI" sz="2400" b="1" dirty="0" smtClean="0">
                <a:solidFill>
                  <a:srgbClr val="00B4BE"/>
                </a:solidFill>
              </a:rPr>
              <a:t>: </a:t>
            </a:r>
            <a:r>
              <a:rPr lang="fi-FI" sz="2400" dirty="0"/>
              <a:t>Selätä sisäilmastokiista - Viesti viisaasti- opas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0981" y="178011"/>
            <a:ext cx="6588125" cy="909321"/>
          </a:xfrm>
        </p:spPr>
        <p:txBody>
          <a:bodyPr/>
          <a:lstStyle/>
          <a:p>
            <a:r>
              <a:rPr lang="fi-FI" sz="3200" dirty="0" smtClean="0"/>
              <a:t>VIESTI USEIN JA AVOIMESTI</a:t>
            </a:r>
            <a:endParaRPr lang="fi-FI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07" y="3453534"/>
            <a:ext cx="4638502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L 2015">
  <a:themeElements>
    <a:clrScheme name="TTL-ppt-uudet">
      <a:dk1>
        <a:sysClr val="windowText" lastClr="000000"/>
      </a:dk1>
      <a:lt1>
        <a:sysClr val="window" lastClr="FFFFFF"/>
      </a:lt1>
      <a:dk2>
        <a:srgbClr val="003C78"/>
      </a:dk2>
      <a:lt2>
        <a:srgbClr val="F2F2F2"/>
      </a:lt2>
      <a:accent1>
        <a:srgbClr val="B4BE00"/>
      </a:accent1>
      <a:accent2>
        <a:srgbClr val="00B0CA"/>
      </a:accent2>
      <a:accent3>
        <a:srgbClr val="57068C"/>
      </a:accent3>
      <a:accent4>
        <a:srgbClr val="E21776"/>
      </a:accent4>
      <a:accent5>
        <a:srgbClr val="FF5800"/>
      </a:accent5>
      <a:accent6>
        <a:srgbClr val="FCEA00"/>
      </a:accent6>
      <a:hlink>
        <a:srgbClr val="FF5800"/>
      </a:hlink>
      <a:folHlink>
        <a:srgbClr val="003C78"/>
      </a:folHlink>
    </a:clrScheme>
    <a:fontScheme name="TTL_PowerPoint_2015_fonti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2015_169_pohja" id="{BAB2C0BC-1770-45E0-9A78-8FF741577E53}" vid="{6C8EC624-7009-4FAC-9A78-4B4FC0CC4D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F562141995DD4CA3DED357F3DB5E39" ma:contentTypeVersion="6" ma:contentTypeDescription="Luo uusi asiakirja." ma:contentTypeScope="" ma:versionID="100fe6275dd68c539c6571b7d0b980ce">
  <xsd:schema xmlns:xsd="http://www.w3.org/2001/XMLSchema" xmlns:xs="http://www.w3.org/2001/XMLSchema" xmlns:p="http://schemas.microsoft.com/office/2006/metadata/properties" xmlns:ns1="http://schemas.microsoft.com/sharepoint/v3" xmlns:ns2="01106b3e-d2ad-431d-a93a-99de2480c1ec" xmlns:ns3="http://schemas.microsoft.com/sharepoint/v3/fields" targetNamespace="http://schemas.microsoft.com/office/2006/metadata/properties" ma:root="true" ma:fieldsID="4181264410f74893fc13907956d4fda2" ns1:_="" ns2:_="" ns3:_="">
    <xsd:import namespace="http://schemas.microsoft.com/sharepoint/v3"/>
    <xsd:import namespace="01106b3e-d2ad-431d-a93a-99de2480c1e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ca8ad3508d140408af132b1f36d54f4" minOccurs="0"/>
                <xsd:element ref="ns2:TaxCatchAll" minOccurs="0"/>
                <xsd:element ref="ns2:TaxCatchAllLabel" minOccurs="0"/>
                <xsd:element ref="ns3:TTLINDO_Language" minOccurs="0"/>
                <xsd:element ref="ns3:TTLINDO_Confidentiality" minOccurs="0"/>
                <xsd:element ref="ns1:PublishingStartDate" minOccurs="0"/>
                <xsd:element ref="ns1:PublishingExpirationDate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15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06b3e-d2ad-431d-a93a-99de2480c1ec" elementFormDefault="qualified">
    <xsd:import namespace="http://schemas.microsoft.com/office/2006/documentManagement/types"/>
    <xsd:import namespace="http://schemas.microsoft.com/office/infopath/2007/PartnerControls"/>
    <xsd:element name="pca8ad3508d140408af132b1f36d54f4" ma:index="8" nillable="true" ma:taxonomy="true" ma:internalName="pca8ad3508d140408af132b1f36d54f4" ma:taxonomyFieldName="TTLINDO_JotiProject" ma:displayName="JOTI-projekti" ma:default="" ma:fieldId="{9ca8ad35-08d1-4040-8af1-32b1f36d54f4}" ma:sspId="8c46f094-bf95-44b2-b2e5-4a4264ba5626" ma:termSetId="d63dd36e-1c18-48b7-b9c8-38813779a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8bbe61-687d-4338-9d42-ba5f20e5bac5}" ma:internalName="TaxCatchAll" ma:showField="CatchAllData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8bbe61-687d-4338-9d42-ba5f20e5bac5}" ma:internalName="TaxCatchAllLabel" ma:readOnly="true" ma:showField="CatchAllDataLabel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8c46f094-bf95-44b2-b2e5-4a4264ba56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TLINDO_Language" ma:index="12" nillable="true" ma:displayName="Kieliversio" ma:default="suomi" ma:description="" ma:internalName="TTLINDO_Language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TTLINDO_Confidentiality" ma:index="13" nillable="true" ma:displayName="Salassapito" ma:default="Sisäinen" ma:description="" ma:internalName="TTLINDO_Confidentiality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TLINDO_Language xmlns="http://schemas.microsoft.com/sharepoint/v3/fields">suomi</TTLINDO_Language>
    <pca8ad3508d140408af132b1f36d54f4 xmlns="01106b3e-d2ad-431d-a93a-99de2480c1ec">
      <Terms xmlns="http://schemas.microsoft.com/office/infopath/2007/PartnerControls"/>
    </pca8ad3508d140408af132b1f36d54f4>
    <TTLINDO_Confidentiality xmlns="http://schemas.microsoft.com/sharepoint/v3/fields">Sisäinen</TTLINDO_Confidentiality>
    <PublishingExpirationDate xmlns="http://schemas.microsoft.com/sharepoint/v3" xsi:nil="true"/>
    <TaxKeywordTaxHTField xmlns="01106b3e-d2ad-431d-a93a-99de2480c1ec">
      <Terms xmlns="http://schemas.microsoft.com/office/infopath/2007/PartnerControls"/>
    </TaxKeywordTaxHTField>
    <PublishingStartDate xmlns="http://schemas.microsoft.com/sharepoint/v3" xsi:nil="true"/>
    <TaxCatchAll xmlns="01106b3e-d2ad-431d-a93a-99de2480c1ec"/>
  </documentManagement>
</p:properties>
</file>

<file path=customXml/item4.xml><?xml version="1.0" encoding="utf-8"?>
<?mso-contentType ?>
<SharedContentType xmlns="Microsoft.SharePoint.Taxonomy.ContentTypeSync" SourceId="8c46f094-bf95-44b2-b2e5-4a4264ba5626" ContentTypeId="0x0101" PreviousValue="false"/>
</file>

<file path=customXml/itemProps1.xml><?xml version="1.0" encoding="utf-8"?>
<ds:datastoreItem xmlns:ds="http://schemas.openxmlformats.org/officeDocument/2006/customXml" ds:itemID="{2C3674CD-48E1-45AB-A586-A6C18550A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887FB-A63E-430C-B8F0-21817D49A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106b3e-d2ad-431d-a93a-99de2480c1e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473CDE-DBA0-4BA7-AB1A-372BAE7681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sharepoint/v3/fields"/>
    <ds:schemaRef ds:uri="01106b3e-d2ad-431d-a93a-99de2480c1e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63510AE-72A3-4FB3-8990-3F9BCE04D5D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Fin_Landscape_16_9</Template>
  <TotalTime>4657</TotalTime>
  <Words>419</Words>
  <Application>Microsoft Office PowerPoint</Application>
  <PresentationFormat>Widescreen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Segoe UI Semilight</vt:lpstr>
      <vt:lpstr>TTL 2015</vt:lpstr>
      <vt:lpstr>Hyvinvointia työstä</vt:lpstr>
      <vt:lpstr>Näillä ohjeilla saat sisäilmastoasiat hallintaan</vt:lpstr>
      <vt:lpstr>HOIDA RAKENNUKSEN KUNTOA JA KORJAA VIAT HETI</vt:lpstr>
      <vt:lpstr>  TUNNISTA JA RATKAISE ONGELMAT </vt:lpstr>
      <vt:lpstr>SELVITÄ KOETUT HAITAT JA OIREET</vt:lpstr>
      <vt:lpstr>ARVIOI AINA KOKONAISUUS</vt:lpstr>
      <vt:lpstr>RATKAISE ONGELMAT YHTEISTYÖSSÄ</vt:lpstr>
      <vt:lpstr>TOIMI ENNAKOIVASTI MYÖS SISÄILMARYHMÄSSÄ</vt:lpstr>
      <vt:lpstr>VIESTI USEIN JA AVOIMESTI</vt:lpstr>
      <vt:lpstr>Tiedon tuottaa Työtilat- yksikön asiantuntijat ttl.fi/sisaymparisto</vt:lpstr>
    </vt:vector>
  </TitlesOfParts>
  <Company>Finnish Institute of Occupational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Hyvinvointia työstä</dc:title>
  <dc:creator>Kulha Kristiina</dc:creator>
  <cp:keywords/>
  <cp:lastModifiedBy>Kulha Kristiina</cp:lastModifiedBy>
  <cp:revision>20</cp:revision>
  <dcterms:created xsi:type="dcterms:W3CDTF">2015-10-01T04:21:56Z</dcterms:created>
  <dcterms:modified xsi:type="dcterms:W3CDTF">2016-09-12T11:14:28Z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0x0101006FF562141995DD4CA3DED357F3DB5E39</vt:lpwstr>
  </property>
  <property fmtid="{D5CDD505-2E9C-101B-9397-08002B2CF9AE}" pid="3" name="TaxKeyword">
    <vt:lpwstr/>
  </property>
  <property fmtid="{D5CDD505-2E9C-101B-9397-08002B2CF9AE}" pid="4" name="TTLINDO_JotiProject">
    <vt:lpwstr/>
  </property>
</Properties>
</file>