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07" r:id="rId2"/>
    <p:sldId id="287" r:id="rId3"/>
    <p:sldId id="301" r:id="rId4"/>
    <p:sldId id="303" r:id="rId5"/>
    <p:sldId id="295" r:id="rId6"/>
    <p:sldId id="305" r:id="rId7"/>
    <p:sldId id="288" r:id="rId8"/>
    <p:sldId id="290" r:id="rId9"/>
    <p:sldId id="289" r:id="rId10"/>
    <p:sldId id="291" r:id="rId11"/>
    <p:sldId id="302" r:id="rId12"/>
    <p:sldId id="260" r:id="rId13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 jasny 3 — Ak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3F8A54-F971-430D-9108-034FE38666EA}" styleName="ABB Default Table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0" cmpd="sng">
              <a:solidFill>
                <a:schemeClr val="dk1"/>
              </a:solidFill>
            </a:ln>
          </a:bottom>
          <a:insideH>
            <a:ln w="75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</a:tcStyle>
    </a:band2V>
    <a:lastCol>
      <a:tcTxStyle b="off">
        <a:fontRef idx="minor">
          <a:schemeClr val="dk1"/>
        </a:fontRef>
        <a:schemeClr val="dk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hemeClr val="dk1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ff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tx2"/>
      </a:tcTxStyle>
      <a:tcStyle>
        <a:tcBdr>
          <a:bottom>
            <a:ln w="15000" cmpd="sng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70" autoAdjust="0"/>
    <p:restoredTop sz="94660"/>
  </p:normalViewPr>
  <p:slideViewPr>
    <p:cSldViewPr snapToGrid="0" snapToObjects="1" showGuides="1">
      <p:cViewPr varScale="1">
        <p:scale>
          <a:sx n="132" d="100"/>
          <a:sy n="132" d="100"/>
        </p:scale>
        <p:origin x="378" y="13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57" d="100"/>
          <a:sy n="57" d="100"/>
        </p:scale>
        <p:origin x="2832" y="72"/>
      </p:cViewPr>
      <p:guideLst>
        <p:guide orient="horz" pos="2909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gray"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696490A3-8906-4C15-BA06-29841194A30F}" type="datetimeFigureOut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1/30/2019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gray"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gray"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CDABD733-F72C-4484-8056-9C6167F848BC}" type="slidenum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‹#›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611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gray"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7B9B1A6A-6BBE-4409-8C9E-DA0703379151}" type="datetimeFigureOut">
              <a:rPr lang="en-US" smtClean="0"/>
              <a:pPr/>
              <a:t>1/30/2019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428625" y="692150"/>
            <a:ext cx="6157913" cy="3463925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vert="horz" lIns="92830" tIns="46415" rIns="92830" bIns="464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392352" y="4387136"/>
            <a:ext cx="6225697" cy="4156234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gray"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gray"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3A94E69C-C28A-4BE6-BE89-71D8FB2035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88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1pPr>
    <a:lvl2pPr marL="180000" indent="-180000" algn="l" defTabSz="914400" rtl="0" eaLnBrk="1" latinLnBrk="0" hangingPunct="1">
      <a:buFont typeface="ABBvoiceOffice" panose="020D0603020503020204" pitchFamily="34" charset="0"/>
      <a:buChar char="–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2pPr>
    <a:lvl3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3pPr>
    <a:lvl4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4pPr>
    <a:lvl5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5pPr>
    <a:lvl6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The potential of the Internet of Things is realized when we can sense, communicate, store, </a:t>
            </a:r>
            <a:r>
              <a:rPr lang="en-GB" baseline="0" dirty="0" err="1" smtClean="0"/>
              <a:t>analyze</a:t>
            </a:r>
            <a:r>
              <a:rPr lang="en-GB" baseline="0" dirty="0" smtClean="0"/>
              <a:t> and act on the physical world. </a:t>
            </a:r>
          </a:p>
          <a:p>
            <a:pPr marL="0" indent="0">
              <a:buNone/>
            </a:pPr>
            <a:endParaRPr lang="en-GB" b="1" dirty="0" smtClean="0"/>
          </a:p>
          <a:p>
            <a:r>
              <a:rPr lang="en-GB" dirty="0" smtClean="0"/>
              <a:t>By 2020 an estimated </a:t>
            </a:r>
            <a:r>
              <a:rPr lang="en-GB" b="1" dirty="0" smtClean="0"/>
              <a:t>33 billion internet-connected things</a:t>
            </a:r>
            <a:r>
              <a:rPr lang="en-GB" dirty="0" smtClean="0"/>
              <a:t> or devices will be used worldwide. </a:t>
            </a:r>
          </a:p>
          <a:p>
            <a:endParaRPr lang="en-GB" dirty="0" smtClean="0"/>
          </a:p>
          <a:p>
            <a:r>
              <a:rPr lang="en-GB" dirty="0" smtClean="0"/>
              <a:t>That is on average 4.3 connected devices for every person on the planet. Each connected</a:t>
            </a:r>
            <a:r>
              <a:rPr lang="en-GB" baseline="0" dirty="0" smtClean="0"/>
              <a:t> device is equipped with sensors, computing power and software. 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90488" indent="-90488"/>
            <a:endParaRPr lang="en-GB" b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6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36600" y="749300"/>
            <a:ext cx="6657975" cy="3746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8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" y="-17785"/>
            <a:ext cx="12185236" cy="687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7"/>
            <a:ext cx="10112148" cy="504000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20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0" name="Picture 1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1025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17488BFE-015E-452C-932B-DB979AC8F282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4139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8" y="1931192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2367" y="2317637"/>
            <a:ext cx="11520000" cy="3594212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16558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: Title (5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8D4DCBA-4C7A-4489-854D-9CAAB7BC53A0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42716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0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6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0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6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0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6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0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3" y="1931195"/>
            <a:ext cx="3643200" cy="180926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6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0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3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6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0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30311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: Title (6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8D4DCBA-4C7A-4489-854D-9CAAB7BC53A0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795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327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796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327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795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327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796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327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524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: Title &amp;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C55A9BD9-4AB1-4514-A40D-3F4348B2CF77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1492" y="1931193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3264" y="2317637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3264" y="4202644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7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4202644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59472" y="2317637"/>
            <a:ext cx="3757689" cy="17100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59472" y="4202644"/>
            <a:ext cx="3757689" cy="17100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2" y="2317637"/>
            <a:ext cx="3759312" cy="17100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2" y="4202644"/>
            <a:ext cx="3759312" cy="17100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 bwMode="gray">
          <a:xfrm>
            <a:off x="332368" y="4115141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92867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: Title &amp; Content (8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EAB57985-67D2-4C2C-8135-28A8C8C95665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2367" y="2317637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2367" y="3925788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6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3925788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60482" y="2317636"/>
            <a:ext cx="3757436" cy="14364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60482" y="3925788"/>
            <a:ext cx="3757436" cy="14364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3" y="2317636"/>
            <a:ext cx="3759312" cy="14364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3" y="3925788"/>
            <a:ext cx="3759312" cy="14364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3264" y="5453066"/>
            <a:ext cx="115200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332368" y="3839912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32545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03579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: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43099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43099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4309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8" y="5453066"/>
            <a:ext cx="11520896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3248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: Title (2)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43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43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2317638"/>
            <a:ext cx="5604420" cy="359447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2317638"/>
            <a:ext cx="5603434" cy="359447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36345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: Title (2) &amp;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C4B2A68-D918-4286-96B0-6342B7A9B0CE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236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327" y="2317638"/>
            <a:ext cx="5605200" cy="295097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5" y="2317638"/>
            <a:ext cx="5605200" cy="2950978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583" y="5453066"/>
            <a:ext cx="11520682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17121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: Title (2) &amp; Content (2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972E678C-17C0-4756-8034-8236E2D4136B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4" y="2317638"/>
            <a:ext cx="5605200" cy="359447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359447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Gleichschenkliges Dreieck 46"/>
          <p:cNvSpPr/>
          <p:nvPr userDrawn="1"/>
        </p:nvSpPr>
        <p:spPr bwMode="gray">
          <a:xfrm rot="5400000">
            <a:off x="4334900" y="4088006"/>
            <a:ext cx="3523271" cy="124946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7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114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: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Placeholder 10"/>
          <p:cNvPicPr>
            <a:picLocks noChangeAspect="1"/>
          </p:cNvPicPr>
          <p:nvPr userDrawn="1"/>
        </p:nvPicPr>
        <p:blipFill rotWithShape="1">
          <a:blip r:embed="rId2"/>
          <a:srcRect t="21637" b="21637"/>
          <a:stretch/>
        </p:blipFill>
        <p:spPr bwMode="gray">
          <a:xfrm>
            <a:off x="2" y="0"/>
            <a:ext cx="12192000" cy="4610100"/>
          </a:xfrm>
          <a:prstGeom prst="rect">
            <a:avLst/>
          </a:prstGeom>
        </p:spPr>
      </p:pic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5757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44148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: Title (2) &amp; Content (2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leichschenkliges Dreieck 46"/>
          <p:cNvSpPr/>
          <p:nvPr userDrawn="1"/>
        </p:nvSpPr>
        <p:spPr bwMode="gray">
          <a:xfrm rot="5400000">
            <a:off x="4656514" y="3766499"/>
            <a:ext cx="2879662" cy="124579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6DACDBD-1DFF-49BA-A724-30E3F02C142A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2317751"/>
            <a:ext cx="5605200" cy="2950867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751"/>
            <a:ext cx="5605200" cy="2950867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7" y="5453066"/>
            <a:ext cx="1152116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116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5872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: Title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C1783AD7-02E7-449A-B532-68934DEE5F31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2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1931195"/>
            <a:ext cx="560520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4475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86972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: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49107" y="3989616"/>
            <a:ext cx="5604420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66041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: Title (3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404510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5" y="2318321"/>
            <a:ext cx="5605200" cy="1484195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512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6C11801-1BEF-46D9-879F-590C601D8597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4432235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95824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: Title (3) &amp; Content (3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0877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3" y="2317641"/>
            <a:ext cx="5605200" cy="105391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7"/>
            <a:ext cx="5605200" cy="2950978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3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3" y="383124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5ACC3D8-F658-404B-AC58-DFDEB860C833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3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3" y="4135561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3" y="4214707"/>
            <a:ext cx="5605200" cy="105391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04277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: Title &amp; Content (2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E78DB5F-64D9-442E-954C-935C935B4142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582" y="1931195"/>
            <a:ext cx="206420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700027" y="1931195"/>
            <a:ext cx="915350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582" y="2317640"/>
            <a:ext cx="2064201" cy="3594475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983" y="2238495"/>
            <a:ext cx="2062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2548405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8444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: Title &amp; Content (2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E78DB5F-64D9-442E-954C-935C935B4142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5"/>
            <a:ext cx="409376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724929" y="1931195"/>
            <a:ext cx="7128598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3" y="2317640"/>
            <a:ext cx="4093767" cy="3594475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8294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: Title (3) &amp; Content (3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409376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453" y="1931194"/>
            <a:ext cx="712881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453" y="4042705"/>
            <a:ext cx="712881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453" y="2317638"/>
            <a:ext cx="7128811" cy="1483548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5" cy="359447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21D0314D-AAD8-43AE-987E-1CD311B19016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9"/>
          <p:cNvCxnSpPr/>
          <p:nvPr userDrawn="1"/>
        </p:nvCxnSpPr>
        <p:spPr bwMode="gray">
          <a:xfrm>
            <a:off x="4725264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4725264" y="4349421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453" y="4428564"/>
            <a:ext cx="7128811" cy="1483548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66943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: Title (3) &amp; Content (3) &amp;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 userDrawn="1"/>
        </p:nvCxnSpPr>
        <p:spPr bwMode="gray">
          <a:xfrm>
            <a:off x="457598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1161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930" y="2317641"/>
            <a:ext cx="7128597" cy="105391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4" cy="2950979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7" y="1931193"/>
            <a:ext cx="4094664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930" y="1931193"/>
            <a:ext cx="712929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930" y="3831247"/>
            <a:ext cx="712929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C3EC54A-C632-4B8A-8DD8-4163ADA26599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930" y="4214707"/>
            <a:ext cx="7128597" cy="105391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9" name="Straight Connector 9"/>
          <p:cNvCxnSpPr/>
          <p:nvPr userDrawn="1"/>
        </p:nvCxnSpPr>
        <p:spPr bwMode="gray">
          <a:xfrm>
            <a:off x="4724930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4727528" y="4136597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45" name="Straight Connector 44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63154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: Title (3) &amp;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094DB61-25C8-4EF5-ACA6-394B43063948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5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35" name="Straight Connector 34"/>
          <p:cNvCxnSpPr/>
          <p:nvPr userDrawn="1"/>
        </p:nvCxnSpPr>
        <p:spPr bwMode="gray">
          <a:xfrm>
            <a:off x="4124130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062662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06527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: 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 bwMode="gray">
          <a:xfrm>
            <a:off x="2" y="0"/>
            <a:ext cx="12192000" cy="461010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89281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: Title (3) &amp; Content (3) &amp;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3264" y="5452639"/>
            <a:ext cx="11520263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6B2BC20-ABC6-478C-8E1B-2165F3667B32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34" name="Straight Connector 33"/>
          <p:cNvCxnSpPr/>
          <p:nvPr userDrawn="1"/>
        </p:nvCxnSpPr>
        <p:spPr bwMode="gray">
          <a:xfrm>
            <a:off x="412413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062661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82226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: Title (3) &amp; Content (3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F176D1A0-7D36-42FE-8B65-73ABE00A4B81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831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831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Gleichschenkliges Dreieck 46"/>
          <p:cNvSpPr/>
          <p:nvPr userDrawn="1"/>
        </p:nvSpPr>
        <p:spPr bwMode="gray">
          <a:xfrm rot="5400000">
            <a:off x="6301200" y="4088360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2362815" y="4091269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16645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: Title (3) &amp; Content (3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E78EC23C-A2EE-4E37-B3CA-EB5FB6E0A626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2581" y="5452639"/>
            <a:ext cx="11520683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6622950" y="3766612"/>
            <a:ext cx="2879092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Gleichschenkliges Dreieck 46"/>
          <p:cNvSpPr/>
          <p:nvPr userDrawn="1"/>
        </p:nvSpPr>
        <p:spPr bwMode="gray">
          <a:xfrm rot="5400000">
            <a:off x="2684564" y="3769521"/>
            <a:ext cx="2879093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06312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: Title (3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2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FB49FC10-E749-4C4C-8DA8-5C5C82B618BE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7451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: Title (3) &amp; Content (6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A15E654D-F1FE-47BD-AEB4-A952F2E268AF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 Placeholder 17"/>
          <p:cNvSpPr>
            <a:spLocks noGrp="1"/>
          </p:cNvSpPr>
          <p:nvPr>
            <p:ph type="body" sz="quarter" idx="31"/>
          </p:nvPr>
        </p:nvSpPr>
        <p:spPr bwMode="gray">
          <a:xfrm>
            <a:off x="333264" y="5452639"/>
            <a:ext cx="11520000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03879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: Content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2367" y="3989616"/>
            <a:ext cx="2655682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55" y="1931194"/>
            <a:ext cx="2655214" cy="1922496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313943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91292" y="1931194"/>
            <a:ext cx="5609417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904951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9197845" y="3989616"/>
            <a:ext cx="2655682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9198313" y="1931194"/>
            <a:ext cx="2655214" cy="1922496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60782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79F5AED-CDE6-4CF9-A19E-ACD3A4FD6C29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41" name="Straight Connector 40"/>
          <p:cNvCxnSpPr/>
          <p:nvPr userDrawn="1"/>
        </p:nvCxnSpPr>
        <p:spPr bwMode="gray">
          <a:xfrm>
            <a:off x="3138908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 bwMode="gray">
          <a:xfrm>
            <a:off x="9047884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6093396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48182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: Title (4) &amp;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30"/>
          </p:nvPr>
        </p:nvSpPr>
        <p:spPr bwMode="gray">
          <a:xfrm>
            <a:off x="332366" y="5452639"/>
            <a:ext cx="11520897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31"/>
          </p:nvPr>
        </p:nvSpPr>
        <p:spPr bwMode="gray"/>
        <p:txBody>
          <a:bodyPr/>
          <a:lstStyle/>
          <a:p>
            <a:fld id="{DF793CCD-C37B-40CA-9C03-8963978AEAF0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2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42" name="Straight Connector 41"/>
          <p:cNvCxnSpPr/>
          <p:nvPr userDrawn="1"/>
        </p:nvCxnSpPr>
        <p:spPr bwMode="gray">
          <a:xfrm>
            <a:off x="3138908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9047884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 bwMode="gray">
          <a:xfrm>
            <a:off x="6093396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734077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: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50004" y="1931197"/>
            <a:ext cx="5603523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5602537" cy="1853869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09644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259985" y="1931197"/>
            <a:ext cx="3643200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3643200" cy="1853869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4118225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8056756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8210327" y="1931197"/>
            <a:ext cx="3643200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78763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: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b="6897"/>
          <a:stretch/>
        </p:blipFill>
        <p:spPr bwMode="gray">
          <a:xfrm>
            <a:off x="1" y="0"/>
            <a:ext cx="12198845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54DE7E8-58C9-4B5A-B686-53E1B76B68C9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—</a:t>
            </a:r>
            <a:endParaRPr lang="en-US" sz="3200" b="1" dirty="0" err="1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26BA06A1-F808-4CBA-9D28-8D357F795D4C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F7CD425E-9028-4049-A9A0-DC6F9DF0806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3237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: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2098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527" y="3925094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87752" y="1932849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16596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287752" y="4017347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fld id="{32E27045-0511-42A6-9AC3-A3212EB42885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4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1932098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9196727" y="1932849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6242240" y="4016596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9196727" y="4017347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9352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333264" y="404510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333264" y="4432235"/>
            <a:ext cx="5605200" cy="1484195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1484876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6C11801-1BEF-46D9-879F-590C601D8597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333264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2317641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6248045" y="4043972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9" name="Straight Connector 14"/>
          <p:cNvCxnSpPr/>
          <p:nvPr userDrawn="1"/>
        </p:nvCxnSpPr>
        <p:spPr bwMode="gray">
          <a:xfrm>
            <a:off x="6248045" y="4351954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Content Placeholder 15"/>
          <p:cNvSpPr>
            <a:spLocks noGrp="1"/>
          </p:cNvSpPr>
          <p:nvPr>
            <p:ph sz="quarter" idx="23"/>
          </p:nvPr>
        </p:nvSpPr>
        <p:spPr bwMode="gray">
          <a:xfrm>
            <a:off x="6248045" y="4430420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21206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5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9822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4129" y="1931195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59571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4129" y="4059571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fld id="{32E27045-0511-42A6-9AC3-A3212EB42885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524348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: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8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2344" y="1931198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3737725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2344" y="3737725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32367" y="5452639"/>
            <a:ext cx="11521160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 bwMode="gray">
          <a:xfrm>
            <a:off x="333527" y="359990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/>
          <a:p>
            <a:fld id="{6E7D5807-0F83-4687-8EA8-403E998DE912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6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7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3374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3446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: Title (2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91932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993324"/>
            <a:ext cx="5361993" cy="191932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1798" y="3921919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582" y="1931196"/>
            <a:ext cx="1918800" cy="1919320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582" y="3993324"/>
            <a:ext cx="1918800" cy="1919320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09519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: Title (3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866" y="3235138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 bwMode="gray">
          <a:xfrm>
            <a:off x="2554866" y="4611082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367" y="1931196"/>
            <a:ext cx="1917663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367" y="3305949"/>
            <a:ext cx="1917663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 userDrawn="1">
            <p:ph sz="quarter" idx="25"/>
          </p:nvPr>
        </p:nvSpPr>
        <p:spPr bwMode="gray">
          <a:xfrm>
            <a:off x="332367" y="4680702"/>
            <a:ext cx="1917663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6801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: Title (3) &amp; Content (3)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23513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61108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56724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: Title (3) &amp; Content (3) &amp; Bo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01966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091669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252143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18014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01647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091669"/>
            <a:ext cx="1916766" cy="101647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252143"/>
            <a:ext cx="1916766" cy="101647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6" y="5452639"/>
            <a:ext cx="11520898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7"/>
          </p:nvPr>
        </p:nvSpPr>
        <p:spPr bwMode="gray"/>
        <p:txBody>
          <a:bodyPr/>
          <a:lstStyle/>
          <a:p>
            <a:fld id="{AFC62351-A650-4DF6-986F-78B25B039145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8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9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85623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: Title (4) &amp; Content (4) &amp; Box /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818583" y="1931198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818583" y="2801554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818583" y="3671910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7" y="5452639"/>
            <a:ext cx="11520898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3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332582" y="1931198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2582" y="2801554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332582" y="3671910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2818583" y="4542265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8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332582" y="4542265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39" name="Straight Connector 13"/>
          <p:cNvCxnSpPr/>
          <p:nvPr userDrawn="1"/>
        </p:nvCxnSpPr>
        <p:spPr bwMode="gray">
          <a:xfrm>
            <a:off x="1999567" y="2800986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14"/>
          <p:cNvCxnSpPr/>
          <p:nvPr userDrawn="1"/>
        </p:nvCxnSpPr>
        <p:spPr bwMode="gray">
          <a:xfrm>
            <a:off x="1779054" y="3164586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13"/>
          <p:cNvCxnSpPr/>
          <p:nvPr userDrawn="1"/>
        </p:nvCxnSpPr>
        <p:spPr bwMode="gray">
          <a:xfrm>
            <a:off x="1999567" y="4542262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2" name="Straight Connector 14"/>
          <p:cNvCxnSpPr/>
          <p:nvPr userDrawn="1"/>
        </p:nvCxnSpPr>
        <p:spPr bwMode="gray">
          <a:xfrm>
            <a:off x="1778487" y="4905862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Straight Connector 13"/>
          <p:cNvCxnSpPr/>
          <p:nvPr userDrawn="1"/>
        </p:nvCxnSpPr>
        <p:spPr bwMode="gray">
          <a:xfrm>
            <a:off x="1999567" y="1930348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Straight Connector 14"/>
          <p:cNvCxnSpPr/>
          <p:nvPr userDrawn="1"/>
        </p:nvCxnSpPr>
        <p:spPr bwMode="gray">
          <a:xfrm>
            <a:off x="1779502" y="2293948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Straight Connector 13"/>
          <p:cNvCxnSpPr/>
          <p:nvPr userDrawn="1"/>
        </p:nvCxnSpPr>
        <p:spPr bwMode="gray">
          <a:xfrm>
            <a:off x="1999568" y="3671624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Straight Connector 14"/>
          <p:cNvCxnSpPr/>
          <p:nvPr userDrawn="1"/>
        </p:nvCxnSpPr>
        <p:spPr bwMode="gray">
          <a:xfrm>
            <a:off x="1778487" y="4035224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/>
          <p:cNvCxnSpPr/>
          <p:nvPr userDrawn="1"/>
        </p:nvCxnSpPr>
        <p:spPr bwMode="gray">
          <a:xfrm>
            <a:off x="2072427" y="272954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 bwMode="gray">
          <a:xfrm>
            <a:off x="2072427" y="3599904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 bwMode="gray">
          <a:xfrm>
            <a:off x="2072427" y="447025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 userDrawn="1">
            <p:ph type="dt" sz="half" idx="32"/>
          </p:nvPr>
        </p:nvSpPr>
        <p:spPr bwMode="gray"/>
        <p:txBody>
          <a:bodyPr/>
          <a:lstStyle/>
          <a:p>
            <a:fld id="{ED4418A7-E8E0-42C3-AC0C-9BF91949BA0B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3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34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35" hasCustomPrompt="1"/>
          </p:nvPr>
        </p:nvSpPr>
        <p:spPr>
          <a:xfrm>
            <a:off x="2218077" y="2100061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1</a:t>
            </a:r>
            <a:endParaRPr lang="en-GB" dirty="0"/>
          </a:p>
        </p:txBody>
      </p:sp>
      <p:sp>
        <p:nvSpPr>
          <p:cNvPr id="54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2218077" y="297198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2</a:t>
            </a:r>
            <a:endParaRPr lang="en-GB" dirty="0"/>
          </a:p>
        </p:txBody>
      </p:sp>
      <p:sp>
        <p:nvSpPr>
          <p:cNvPr id="55" name="Content Placeholder 6"/>
          <p:cNvSpPr>
            <a:spLocks noGrp="1"/>
          </p:cNvSpPr>
          <p:nvPr>
            <p:ph sz="quarter" idx="37" hasCustomPrompt="1"/>
          </p:nvPr>
        </p:nvSpPr>
        <p:spPr>
          <a:xfrm>
            <a:off x="2218077" y="384341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3</a:t>
            </a:r>
            <a:endParaRPr lang="en-GB" dirty="0"/>
          </a:p>
        </p:txBody>
      </p:sp>
      <p:sp>
        <p:nvSpPr>
          <p:cNvPr id="56" name="Content Placeholder 6"/>
          <p:cNvSpPr>
            <a:spLocks noGrp="1"/>
          </p:cNvSpPr>
          <p:nvPr>
            <p:ph sz="quarter" idx="38" hasCustomPrompt="1"/>
          </p:nvPr>
        </p:nvSpPr>
        <p:spPr>
          <a:xfrm>
            <a:off x="2218077" y="4708172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329821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2553272" y="1931194"/>
            <a:ext cx="2899094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7"/>
          </p:nvPr>
        </p:nvSpPr>
        <p:spPr bwMode="gray">
          <a:xfrm>
            <a:off x="5754947" y="1931194"/>
            <a:ext cx="2898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8955527" y="1931194"/>
            <a:ext cx="2898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2" y="2317748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573970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830194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 bwMode="gray">
          <a:xfrm>
            <a:off x="2553272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2550359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 bwMode="gray">
          <a:xfrm>
            <a:off x="2550359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 bwMode="gray">
          <a:xfrm>
            <a:off x="5754400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 bwMode="gray">
          <a:xfrm>
            <a:off x="5752943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 bwMode="gray">
          <a:xfrm>
            <a:off x="5752943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 bwMode="gray">
          <a:xfrm>
            <a:off x="8955527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955527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955527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3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5757301" y="2317748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4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5757302" y="3573970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5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5757302" y="4830194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6" name="Content Placeholder 3"/>
          <p:cNvSpPr>
            <a:spLocks noGrp="1"/>
          </p:cNvSpPr>
          <p:nvPr>
            <p:ph sz="quarter" idx="32"/>
          </p:nvPr>
        </p:nvSpPr>
        <p:spPr bwMode="gray">
          <a:xfrm>
            <a:off x="8955527" y="2317748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7" name="Content Placeholder 3"/>
          <p:cNvSpPr>
            <a:spLocks noGrp="1"/>
          </p:cNvSpPr>
          <p:nvPr>
            <p:ph sz="quarter" idx="33"/>
          </p:nvPr>
        </p:nvSpPr>
        <p:spPr bwMode="gray">
          <a:xfrm>
            <a:off x="8955527" y="3573970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8" name="Content Placeholder 3"/>
          <p:cNvSpPr>
            <a:spLocks noGrp="1"/>
          </p:cNvSpPr>
          <p:nvPr>
            <p:ph sz="quarter" idx="34"/>
          </p:nvPr>
        </p:nvSpPr>
        <p:spPr bwMode="gray">
          <a:xfrm>
            <a:off x="8955527" y="4830194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5"/>
          </p:nvPr>
        </p:nvSpPr>
        <p:spPr bwMode="gray"/>
        <p:txBody>
          <a:bodyPr/>
          <a:lstStyle/>
          <a:p>
            <a:fld id="{61D1DE91-E2DE-4375-B4FF-ECFCEDDDCBE0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6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7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54402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: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gray">
          <a:xfrm>
            <a:off x="2" y="0"/>
            <a:ext cx="12192000" cy="6858000"/>
          </a:xfrm>
          <a:prstGeom prst="rect">
            <a:avLst/>
          </a:prstGeom>
          <a:solidFill>
            <a:srgbClr val="FF000F"/>
          </a:solidFill>
          <a:ln w="25400" cap="flat" cmpd="sng" algn="ctr">
            <a:noFill/>
            <a:prstDash val="solid"/>
          </a:ln>
          <a:effectLst/>
        </p:spPr>
        <p:txBody>
          <a:bodyPr lIns="72009" tIns="72009" rIns="72009" bIns="72009" rtlCol="0" anchor="ctr"/>
          <a:lstStyle/>
          <a:p>
            <a:pPr marL="0" marR="0" lvl="0" indent="0" algn="ctr" defTabSz="914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4A90620-6E53-42BB-807B-70CAD0710CDD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—</a:t>
            </a:r>
            <a:endParaRPr lang="en-US" sz="3200" b="1" dirty="0" err="1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B34BC21-AFED-46B1-8268-92A7B5BBDEE1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0C1FE702-2A26-4886-8C77-E6510DB1849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291176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: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945"/>
            <a:ext cx="3643200" cy="360000"/>
          </a:xfrm>
          <a:prstGeom prst="homePlate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00C3FEDD-2DA3-4289-9B1F-96211D1B5114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4124130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8062662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7774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: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 bwMode="gray">
          <a:xfrm>
            <a:off x="2" y="0"/>
            <a:ext cx="12192000" cy="6858000"/>
          </a:xfrm>
          <a:custGeom>
            <a:avLst/>
            <a:gdLst>
              <a:gd name="connsiteX0" fmla="*/ 334746 w 12192000"/>
              <a:gd name="connsiteY0" fmla="*/ 530044 h 6858000"/>
              <a:gd name="connsiteX1" fmla="*/ 334746 w 12192000"/>
              <a:gd name="connsiteY1" fmla="*/ 558844 h 6858000"/>
              <a:gd name="connsiteX2" fmla="*/ 561546 w 12192000"/>
              <a:gd name="connsiteY2" fmla="*/ 558844 h 6858000"/>
              <a:gd name="connsiteX3" fmla="*/ 561546 w 12192000"/>
              <a:gd name="connsiteY3" fmla="*/ 53004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4746" y="530044"/>
                </a:moveTo>
                <a:lnTo>
                  <a:pt x="334746" y="558844"/>
                </a:lnTo>
                <a:lnTo>
                  <a:pt x="561546" y="558844"/>
                </a:lnTo>
                <a:lnTo>
                  <a:pt x="561546" y="53004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2366" y="622788"/>
            <a:ext cx="11520898" cy="3960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A1F808C0-290B-4263-8A52-B569B4875133}" type="datetime4">
              <a:rPr lang="en-US" smtClean="0"/>
              <a:pPr/>
              <a:t>January 30,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242214" y="447781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800" b="1" dirty="0">
                <a:solidFill>
                  <a:srgbClr val="FF0000"/>
                </a:solidFill>
              </a:rPr>
              <a:t>—</a:t>
            </a:r>
            <a:endParaRPr lang="en-US" sz="1800" b="1" dirty="0" err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71334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A1F808C0-290B-4263-8A52-B569B4875133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464369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: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0479A72-920A-415B-8469-E7772A79C549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1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616" y="2793573"/>
            <a:ext cx="3296776" cy="12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79373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3"/>
          </p:nvPr>
        </p:nvSpPr>
        <p:spPr bwMode="gray">
          <a:xfrm>
            <a:off x="257879" y="1120928"/>
            <a:ext cx="11649905" cy="504000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604723B6-2C37-4C03-92C2-AA6C4A469955}" type="datetime4">
              <a:rPr lang="en-US" smtClean="0">
                <a:solidFill>
                  <a:srgbClr val="A9A9A9"/>
                </a:solidFill>
              </a:rPr>
              <a:pPr/>
              <a:t>January 30, 2019</a:t>
            </a:fld>
            <a:endParaRPr lang="en-US" dirty="0">
              <a:solidFill>
                <a:srgbClr val="A9A9A9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endParaRPr lang="en-US" dirty="0">
              <a:solidFill>
                <a:srgbClr val="A9A9A9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>
                <a:solidFill>
                  <a:srgbClr val="A9A9A9"/>
                </a:solidFill>
              </a:rPr>
              <a:t>Slide </a:t>
            </a:r>
            <a:fld id="{619F89D8-7AE3-494A-97F3-03D680869632}" type="slidenum">
              <a:rPr lang="en-US" smtClean="0">
                <a:solidFill>
                  <a:srgbClr val="A9A9A9"/>
                </a:solidFill>
              </a:rPr>
              <a:pPr/>
              <a:t>‹#›</a:t>
            </a:fld>
            <a:endParaRPr lang="en-US" dirty="0">
              <a:solidFill>
                <a:srgbClr val="A9A9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79077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4_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369992" y="1816571"/>
            <a:ext cx="11443717" cy="4096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40074" y="1120928"/>
            <a:ext cx="1147363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A7ACB855-50C9-4F86-A518-9FAC0F011B9E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24996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: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6884551-BCA1-4427-92BF-DB5CAA0DDF08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FAC380CA-95DB-45F2-99D5-3A1E2DF54CD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EE182003-2699-4135-A685-461A4D33947D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6270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: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 bwMode="gray">
          <a:xfrm>
            <a:off x="332367" y="1931197"/>
            <a:ext cx="11520897" cy="3980439"/>
          </a:xfrm>
        </p:spPr>
        <p:txBody>
          <a:bodyPr/>
          <a:lstStyle>
            <a:lvl1pPr>
              <a:spcBef>
                <a:spcPts val="900"/>
              </a:spcBef>
              <a:defRPr sz="2000"/>
            </a:lvl1pPr>
            <a:lvl2pPr marL="0" indent="0">
              <a:spcBef>
                <a:spcPts val="90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3pPr>
            <a:lvl4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4pPr>
            <a:lvl5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5pPr>
            <a:lvl6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6pPr>
            <a:lvl7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7pPr>
            <a:lvl8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8pPr>
            <a:lvl9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7AFF65D-AAB4-46ED-A858-A6BA48891152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77079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7"/>
            <a:ext cx="11520000" cy="3982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FAB2352-921F-4DD8-A99A-A1474F6943FF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2457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: Content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5"/>
            <a:ext cx="11520000" cy="343099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FAB2352-921F-4DD8-A99A-A1474F6943FF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2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2" y="5453066"/>
            <a:ext cx="115200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6665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2499782" y="6298397"/>
            <a:ext cx="8490250" cy="50007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rtl="0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fld id="{B2016A11-4950-4F3F-938B-45DEE5F72969}" type="datetime4">
              <a:rPr lang="en-US" smtClean="0"/>
              <a:pPr/>
              <a:t>January 30, 2019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33264" y="1931194"/>
            <a:ext cx="11520000" cy="398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 bwMode="gray">
          <a:xfrm>
            <a:off x="335577" y="6094413"/>
            <a:ext cx="1152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 bwMode="gray">
          <a:xfrm>
            <a:off x="334271" y="6327549"/>
            <a:ext cx="337946" cy="88364"/>
            <a:chOff x="61913" y="5218113"/>
            <a:chExt cx="3138487" cy="820737"/>
          </a:xfrm>
          <a:solidFill>
            <a:schemeClr val="accent3"/>
          </a:solidFill>
        </p:grpSpPr>
        <p:sp>
          <p:nvSpPr>
            <p:cNvPr id="69" name="Freeform 16"/>
            <p:cNvSpPr>
              <a:spLocks noEditPoints="1"/>
            </p:cNvSpPr>
            <p:nvPr userDrawn="1"/>
          </p:nvSpPr>
          <p:spPr bwMode="gray">
            <a:xfrm>
              <a:off x="61913" y="5218113"/>
              <a:ext cx="828675" cy="820737"/>
            </a:xfrm>
            <a:custGeom>
              <a:avLst/>
              <a:gdLst>
                <a:gd name="T0" fmla="*/ 111 w 221"/>
                <a:gd name="T1" fmla="*/ 219 h 219"/>
                <a:gd name="T2" fmla="*/ 53 w 221"/>
                <a:gd name="T3" fmla="*/ 203 h 219"/>
                <a:gd name="T4" fmla="*/ 14 w 221"/>
                <a:gd name="T5" fmla="*/ 163 h 219"/>
                <a:gd name="T6" fmla="*/ 0 w 221"/>
                <a:gd name="T7" fmla="*/ 109 h 219"/>
                <a:gd name="T8" fmla="*/ 15 w 221"/>
                <a:gd name="T9" fmla="*/ 53 h 219"/>
                <a:gd name="T10" fmla="*/ 56 w 221"/>
                <a:gd name="T11" fmla="*/ 14 h 219"/>
                <a:gd name="T12" fmla="*/ 111 w 221"/>
                <a:gd name="T13" fmla="*/ 0 h 219"/>
                <a:gd name="T14" fmla="*/ 168 w 221"/>
                <a:gd name="T15" fmla="*/ 15 h 219"/>
                <a:gd name="T16" fmla="*/ 207 w 221"/>
                <a:gd name="T17" fmla="*/ 55 h 219"/>
                <a:gd name="T18" fmla="*/ 221 w 221"/>
                <a:gd name="T19" fmla="*/ 109 h 219"/>
                <a:gd name="T20" fmla="*/ 206 w 221"/>
                <a:gd name="T21" fmla="*/ 166 h 219"/>
                <a:gd name="T22" fmla="*/ 165 w 221"/>
                <a:gd name="T23" fmla="*/ 205 h 219"/>
                <a:gd name="T24" fmla="*/ 111 w 221"/>
                <a:gd name="T25" fmla="*/ 219 h 219"/>
                <a:gd name="T26" fmla="*/ 111 w 221"/>
                <a:gd name="T27" fmla="*/ 190 h 219"/>
                <a:gd name="T28" fmla="*/ 153 w 221"/>
                <a:gd name="T29" fmla="*/ 180 h 219"/>
                <a:gd name="T30" fmla="*/ 181 w 221"/>
                <a:gd name="T31" fmla="*/ 151 h 219"/>
                <a:gd name="T32" fmla="*/ 191 w 221"/>
                <a:gd name="T33" fmla="*/ 109 h 219"/>
                <a:gd name="T34" fmla="*/ 180 w 221"/>
                <a:gd name="T35" fmla="*/ 67 h 219"/>
                <a:gd name="T36" fmla="*/ 151 w 221"/>
                <a:gd name="T37" fmla="*/ 38 h 219"/>
                <a:gd name="T38" fmla="*/ 111 w 221"/>
                <a:gd name="T39" fmla="*/ 28 h 219"/>
                <a:gd name="T40" fmla="*/ 68 w 221"/>
                <a:gd name="T41" fmla="*/ 39 h 219"/>
                <a:gd name="T42" fmla="*/ 40 w 221"/>
                <a:gd name="T43" fmla="*/ 68 h 219"/>
                <a:gd name="T44" fmla="*/ 31 w 221"/>
                <a:gd name="T45" fmla="*/ 109 h 219"/>
                <a:gd name="T46" fmla="*/ 41 w 221"/>
                <a:gd name="T47" fmla="*/ 152 h 219"/>
                <a:gd name="T48" fmla="*/ 70 w 221"/>
                <a:gd name="T49" fmla="*/ 180 h 219"/>
                <a:gd name="T50" fmla="*/ 111 w 221"/>
                <a:gd name="T51" fmla="*/ 190 h 219"/>
                <a:gd name="T52" fmla="*/ 115 w 221"/>
                <a:gd name="T53" fmla="*/ 50 h 219"/>
                <a:gd name="T54" fmla="*/ 139 w 221"/>
                <a:gd name="T55" fmla="*/ 54 h 219"/>
                <a:gd name="T56" fmla="*/ 156 w 221"/>
                <a:gd name="T57" fmla="*/ 63 h 219"/>
                <a:gd name="T58" fmla="*/ 145 w 221"/>
                <a:gd name="T59" fmla="*/ 85 h 219"/>
                <a:gd name="T60" fmla="*/ 117 w 221"/>
                <a:gd name="T61" fmla="*/ 76 h 219"/>
                <a:gd name="T62" fmla="*/ 93 w 221"/>
                <a:gd name="T63" fmla="*/ 85 h 219"/>
                <a:gd name="T64" fmla="*/ 84 w 221"/>
                <a:gd name="T65" fmla="*/ 110 h 219"/>
                <a:gd name="T66" fmla="*/ 93 w 221"/>
                <a:gd name="T67" fmla="*/ 134 h 219"/>
                <a:gd name="T68" fmla="*/ 117 w 221"/>
                <a:gd name="T69" fmla="*/ 143 h 219"/>
                <a:gd name="T70" fmla="*/ 146 w 221"/>
                <a:gd name="T71" fmla="*/ 132 h 219"/>
                <a:gd name="T72" fmla="*/ 158 w 221"/>
                <a:gd name="T73" fmla="*/ 153 h 219"/>
                <a:gd name="T74" fmla="*/ 140 w 221"/>
                <a:gd name="T75" fmla="*/ 165 h 219"/>
                <a:gd name="T76" fmla="*/ 115 w 221"/>
                <a:gd name="T77" fmla="*/ 169 h 219"/>
                <a:gd name="T78" fmla="*/ 71 w 221"/>
                <a:gd name="T79" fmla="*/ 153 h 219"/>
                <a:gd name="T80" fmla="*/ 54 w 221"/>
                <a:gd name="T81" fmla="*/ 111 h 219"/>
                <a:gd name="T82" fmla="*/ 71 w 221"/>
                <a:gd name="T83" fmla="*/ 67 h 219"/>
                <a:gd name="T84" fmla="*/ 115 w 221"/>
                <a:gd name="T85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19">
                  <a:moveTo>
                    <a:pt x="111" y="219"/>
                  </a:moveTo>
                  <a:cubicBezTo>
                    <a:pt x="89" y="219"/>
                    <a:pt x="70" y="214"/>
                    <a:pt x="53" y="203"/>
                  </a:cubicBezTo>
                  <a:cubicBezTo>
                    <a:pt x="36" y="193"/>
                    <a:pt x="23" y="180"/>
                    <a:pt x="14" y="163"/>
                  </a:cubicBezTo>
                  <a:cubicBezTo>
                    <a:pt x="4" y="147"/>
                    <a:pt x="0" y="129"/>
                    <a:pt x="0" y="109"/>
                  </a:cubicBezTo>
                  <a:cubicBezTo>
                    <a:pt x="0" y="88"/>
                    <a:pt x="5" y="70"/>
                    <a:pt x="15" y="53"/>
                  </a:cubicBezTo>
                  <a:cubicBezTo>
                    <a:pt x="25" y="36"/>
                    <a:pt x="39" y="23"/>
                    <a:pt x="56" y="14"/>
                  </a:cubicBezTo>
                  <a:cubicBezTo>
                    <a:pt x="73" y="5"/>
                    <a:pt x="91" y="0"/>
                    <a:pt x="111" y="0"/>
                  </a:cubicBezTo>
                  <a:cubicBezTo>
                    <a:pt x="132" y="0"/>
                    <a:pt x="151" y="5"/>
                    <a:pt x="168" y="15"/>
                  </a:cubicBezTo>
                  <a:cubicBezTo>
                    <a:pt x="185" y="26"/>
                    <a:pt x="198" y="39"/>
                    <a:pt x="207" y="55"/>
                  </a:cubicBezTo>
                  <a:cubicBezTo>
                    <a:pt x="217" y="72"/>
                    <a:pt x="221" y="90"/>
                    <a:pt x="221" y="109"/>
                  </a:cubicBezTo>
                  <a:cubicBezTo>
                    <a:pt x="221" y="130"/>
                    <a:pt x="216" y="149"/>
                    <a:pt x="206" y="166"/>
                  </a:cubicBezTo>
                  <a:cubicBezTo>
                    <a:pt x="196" y="183"/>
                    <a:pt x="182" y="196"/>
                    <a:pt x="165" y="205"/>
                  </a:cubicBezTo>
                  <a:cubicBezTo>
                    <a:pt x="149" y="214"/>
                    <a:pt x="130" y="219"/>
                    <a:pt x="111" y="219"/>
                  </a:cubicBezTo>
                  <a:close/>
                  <a:moveTo>
                    <a:pt x="111" y="190"/>
                  </a:moveTo>
                  <a:cubicBezTo>
                    <a:pt x="127" y="190"/>
                    <a:pt x="141" y="187"/>
                    <a:pt x="153" y="180"/>
                  </a:cubicBezTo>
                  <a:cubicBezTo>
                    <a:pt x="165" y="173"/>
                    <a:pt x="174" y="163"/>
                    <a:pt x="181" y="151"/>
                  </a:cubicBezTo>
                  <a:cubicBezTo>
                    <a:pt x="187" y="139"/>
                    <a:pt x="191" y="125"/>
                    <a:pt x="191" y="109"/>
                  </a:cubicBezTo>
                  <a:cubicBezTo>
                    <a:pt x="191" y="93"/>
                    <a:pt x="187" y="79"/>
                    <a:pt x="180" y="67"/>
                  </a:cubicBezTo>
                  <a:cubicBezTo>
                    <a:pt x="173" y="55"/>
                    <a:pt x="163" y="45"/>
                    <a:pt x="151" y="38"/>
                  </a:cubicBezTo>
                  <a:cubicBezTo>
                    <a:pt x="139" y="32"/>
                    <a:pt x="126" y="28"/>
                    <a:pt x="111" y="28"/>
                  </a:cubicBezTo>
                  <a:cubicBezTo>
                    <a:pt x="95" y="28"/>
                    <a:pt x="81" y="32"/>
                    <a:pt x="68" y="39"/>
                  </a:cubicBezTo>
                  <a:cubicBezTo>
                    <a:pt x="56" y="46"/>
                    <a:pt x="47" y="56"/>
                    <a:pt x="40" y="68"/>
                  </a:cubicBezTo>
                  <a:cubicBezTo>
                    <a:pt x="34" y="80"/>
                    <a:pt x="31" y="94"/>
                    <a:pt x="31" y="109"/>
                  </a:cubicBezTo>
                  <a:cubicBezTo>
                    <a:pt x="31" y="126"/>
                    <a:pt x="34" y="140"/>
                    <a:pt x="41" y="152"/>
                  </a:cubicBezTo>
                  <a:cubicBezTo>
                    <a:pt x="48" y="164"/>
                    <a:pt x="58" y="174"/>
                    <a:pt x="70" y="180"/>
                  </a:cubicBezTo>
                  <a:cubicBezTo>
                    <a:pt x="82" y="187"/>
                    <a:pt x="95" y="190"/>
                    <a:pt x="111" y="190"/>
                  </a:cubicBezTo>
                  <a:close/>
                  <a:moveTo>
                    <a:pt x="115" y="50"/>
                  </a:moveTo>
                  <a:cubicBezTo>
                    <a:pt x="124" y="50"/>
                    <a:pt x="131" y="51"/>
                    <a:pt x="139" y="54"/>
                  </a:cubicBezTo>
                  <a:cubicBezTo>
                    <a:pt x="146" y="56"/>
                    <a:pt x="152" y="59"/>
                    <a:pt x="156" y="63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37" y="79"/>
                    <a:pt x="128" y="76"/>
                    <a:pt x="117" y="76"/>
                  </a:cubicBezTo>
                  <a:cubicBezTo>
                    <a:pt x="107" y="76"/>
                    <a:pt x="99" y="79"/>
                    <a:pt x="93" y="85"/>
                  </a:cubicBezTo>
                  <a:cubicBezTo>
                    <a:pt x="87" y="91"/>
                    <a:pt x="84" y="100"/>
                    <a:pt x="84" y="110"/>
                  </a:cubicBezTo>
                  <a:cubicBezTo>
                    <a:pt x="84" y="120"/>
                    <a:pt x="87" y="128"/>
                    <a:pt x="93" y="134"/>
                  </a:cubicBezTo>
                  <a:cubicBezTo>
                    <a:pt x="99" y="140"/>
                    <a:pt x="107" y="143"/>
                    <a:pt x="117" y="143"/>
                  </a:cubicBezTo>
                  <a:cubicBezTo>
                    <a:pt x="129" y="143"/>
                    <a:pt x="138" y="139"/>
                    <a:pt x="146" y="132"/>
                  </a:cubicBezTo>
                  <a:cubicBezTo>
                    <a:pt x="158" y="153"/>
                    <a:pt x="158" y="153"/>
                    <a:pt x="158" y="153"/>
                  </a:cubicBezTo>
                  <a:cubicBezTo>
                    <a:pt x="153" y="158"/>
                    <a:pt x="147" y="162"/>
                    <a:pt x="140" y="165"/>
                  </a:cubicBezTo>
                  <a:cubicBezTo>
                    <a:pt x="132" y="168"/>
                    <a:pt x="124" y="169"/>
                    <a:pt x="115" y="169"/>
                  </a:cubicBezTo>
                  <a:cubicBezTo>
                    <a:pt x="97" y="169"/>
                    <a:pt x="82" y="164"/>
                    <a:pt x="71" y="153"/>
                  </a:cubicBezTo>
                  <a:cubicBezTo>
                    <a:pt x="60" y="142"/>
                    <a:pt x="54" y="128"/>
                    <a:pt x="54" y="111"/>
                  </a:cubicBezTo>
                  <a:cubicBezTo>
                    <a:pt x="54" y="93"/>
                    <a:pt x="60" y="78"/>
                    <a:pt x="71" y="67"/>
                  </a:cubicBezTo>
                  <a:cubicBezTo>
                    <a:pt x="82" y="56"/>
                    <a:pt x="97" y="50"/>
                    <a:pt x="11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17"/>
            <p:cNvSpPr>
              <a:spLocks noEditPoints="1"/>
            </p:cNvSpPr>
            <p:nvPr userDrawn="1"/>
          </p:nvSpPr>
          <p:spPr bwMode="gray">
            <a:xfrm>
              <a:off x="957263" y="5237163"/>
              <a:ext cx="773112" cy="782637"/>
            </a:xfrm>
            <a:custGeom>
              <a:avLst/>
              <a:gdLst>
                <a:gd name="T0" fmla="*/ 305 w 487"/>
                <a:gd name="T1" fmla="*/ 0 h 493"/>
                <a:gd name="T2" fmla="*/ 487 w 487"/>
                <a:gd name="T3" fmla="*/ 493 h 493"/>
                <a:gd name="T4" fmla="*/ 369 w 487"/>
                <a:gd name="T5" fmla="*/ 493 h 493"/>
                <a:gd name="T6" fmla="*/ 336 w 487"/>
                <a:gd name="T7" fmla="*/ 390 h 493"/>
                <a:gd name="T8" fmla="*/ 151 w 487"/>
                <a:gd name="T9" fmla="*/ 390 h 493"/>
                <a:gd name="T10" fmla="*/ 118 w 487"/>
                <a:gd name="T11" fmla="*/ 493 h 493"/>
                <a:gd name="T12" fmla="*/ 0 w 487"/>
                <a:gd name="T13" fmla="*/ 493 h 493"/>
                <a:gd name="T14" fmla="*/ 184 w 487"/>
                <a:gd name="T15" fmla="*/ 0 h 493"/>
                <a:gd name="T16" fmla="*/ 305 w 487"/>
                <a:gd name="T17" fmla="*/ 0 h 493"/>
                <a:gd name="T18" fmla="*/ 180 w 487"/>
                <a:gd name="T19" fmla="*/ 300 h 493"/>
                <a:gd name="T20" fmla="*/ 307 w 487"/>
                <a:gd name="T21" fmla="*/ 300 h 493"/>
                <a:gd name="T22" fmla="*/ 243 w 487"/>
                <a:gd name="T23" fmla="*/ 104 h 493"/>
                <a:gd name="T24" fmla="*/ 180 w 487"/>
                <a:gd name="T25" fmla="*/ 30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7" h="493">
                  <a:moveTo>
                    <a:pt x="305" y="0"/>
                  </a:moveTo>
                  <a:lnTo>
                    <a:pt x="487" y="493"/>
                  </a:lnTo>
                  <a:lnTo>
                    <a:pt x="369" y="493"/>
                  </a:lnTo>
                  <a:lnTo>
                    <a:pt x="336" y="390"/>
                  </a:lnTo>
                  <a:lnTo>
                    <a:pt x="151" y="390"/>
                  </a:lnTo>
                  <a:lnTo>
                    <a:pt x="118" y="493"/>
                  </a:lnTo>
                  <a:lnTo>
                    <a:pt x="0" y="493"/>
                  </a:lnTo>
                  <a:lnTo>
                    <a:pt x="184" y="0"/>
                  </a:lnTo>
                  <a:lnTo>
                    <a:pt x="305" y="0"/>
                  </a:lnTo>
                  <a:close/>
                  <a:moveTo>
                    <a:pt x="180" y="300"/>
                  </a:moveTo>
                  <a:lnTo>
                    <a:pt x="307" y="300"/>
                  </a:lnTo>
                  <a:lnTo>
                    <a:pt x="243" y="104"/>
                  </a:lnTo>
                  <a:lnTo>
                    <a:pt x="18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18"/>
            <p:cNvSpPr>
              <a:spLocks noEditPoints="1"/>
            </p:cNvSpPr>
            <p:nvPr userDrawn="1"/>
          </p:nvSpPr>
          <p:spPr bwMode="gray">
            <a:xfrm>
              <a:off x="1819275" y="5237163"/>
              <a:ext cx="622300" cy="782637"/>
            </a:xfrm>
            <a:custGeom>
              <a:avLst/>
              <a:gdLst>
                <a:gd name="T0" fmla="*/ 0 w 166"/>
                <a:gd name="T1" fmla="*/ 0 h 209"/>
                <a:gd name="T2" fmla="*/ 82 w 166"/>
                <a:gd name="T3" fmla="*/ 0 h 209"/>
                <a:gd name="T4" fmla="*/ 132 w 166"/>
                <a:gd name="T5" fmla="*/ 15 h 209"/>
                <a:gd name="T6" fmla="*/ 150 w 166"/>
                <a:gd name="T7" fmla="*/ 53 h 209"/>
                <a:gd name="T8" fmla="*/ 128 w 166"/>
                <a:gd name="T9" fmla="*/ 94 h 209"/>
                <a:gd name="T10" fmla="*/ 166 w 166"/>
                <a:gd name="T11" fmla="*/ 146 h 209"/>
                <a:gd name="T12" fmla="*/ 146 w 166"/>
                <a:gd name="T13" fmla="*/ 192 h 209"/>
                <a:gd name="T14" fmla="*/ 86 w 166"/>
                <a:gd name="T15" fmla="*/ 209 h 209"/>
                <a:gd name="T16" fmla="*/ 0 w 166"/>
                <a:gd name="T17" fmla="*/ 209 h 209"/>
                <a:gd name="T18" fmla="*/ 0 w 166"/>
                <a:gd name="T19" fmla="*/ 0 h 209"/>
                <a:gd name="T20" fmla="*/ 78 w 166"/>
                <a:gd name="T21" fmla="*/ 81 h 209"/>
                <a:gd name="T22" fmla="*/ 99 w 166"/>
                <a:gd name="T23" fmla="*/ 75 h 209"/>
                <a:gd name="T24" fmla="*/ 106 w 166"/>
                <a:gd name="T25" fmla="*/ 59 h 209"/>
                <a:gd name="T26" fmla="*/ 99 w 166"/>
                <a:gd name="T27" fmla="*/ 42 h 209"/>
                <a:gd name="T28" fmla="*/ 79 w 166"/>
                <a:gd name="T29" fmla="*/ 37 h 209"/>
                <a:gd name="T30" fmla="*/ 46 w 166"/>
                <a:gd name="T31" fmla="*/ 37 h 209"/>
                <a:gd name="T32" fmla="*/ 46 w 166"/>
                <a:gd name="T33" fmla="*/ 81 h 209"/>
                <a:gd name="T34" fmla="*/ 78 w 166"/>
                <a:gd name="T35" fmla="*/ 81 h 209"/>
                <a:gd name="T36" fmla="*/ 84 w 166"/>
                <a:gd name="T37" fmla="*/ 172 h 209"/>
                <a:gd name="T38" fmla="*/ 111 w 166"/>
                <a:gd name="T39" fmla="*/ 165 h 209"/>
                <a:gd name="T40" fmla="*/ 120 w 166"/>
                <a:gd name="T41" fmla="*/ 145 h 209"/>
                <a:gd name="T42" fmla="*/ 111 w 166"/>
                <a:gd name="T43" fmla="*/ 124 h 209"/>
                <a:gd name="T44" fmla="*/ 85 w 166"/>
                <a:gd name="T45" fmla="*/ 117 h 209"/>
                <a:gd name="T46" fmla="*/ 46 w 166"/>
                <a:gd name="T47" fmla="*/ 117 h 209"/>
                <a:gd name="T48" fmla="*/ 46 w 166"/>
                <a:gd name="T49" fmla="*/ 172 h 209"/>
                <a:gd name="T50" fmla="*/ 84 w 166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19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6" y="120"/>
                    <a:pt x="166" y="146"/>
                  </a:cubicBezTo>
                  <a:cubicBezTo>
                    <a:pt x="166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8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7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8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7" y="160"/>
                    <a:pt x="120" y="154"/>
                    <a:pt x="120" y="145"/>
                  </a:cubicBezTo>
                  <a:cubicBezTo>
                    <a:pt x="120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19"/>
            <p:cNvSpPr>
              <a:spLocks noEditPoints="1"/>
            </p:cNvSpPr>
            <p:nvPr userDrawn="1"/>
          </p:nvSpPr>
          <p:spPr bwMode="gray">
            <a:xfrm>
              <a:off x="2573338" y="5237163"/>
              <a:ext cx="627062" cy="782637"/>
            </a:xfrm>
            <a:custGeom>
              <a:avLst/>
              <a:gdLst>
                <a:gd name="T0" fmla="*/ 0 w 167"/>
                <a:gd name="T1" fmla="*/ 0 h 209"/>
                <a:gd name="T2" fmla="*/ 82 w 167"/>
                <a:gd name="T3" fmla="*/ 0 h 209"/>
                <a:gd name="T4" fmla="*/ 132 w 167"/>
                <a:gd name="T5" fmla="*/ 15 h 209"/>
                <a:gd name="T6" fmla="*/ 150 w 167"/>
                <a:gd name="T7" fmla="*/ 53 h 209"/>
                <a:gd name="T8" fmla="*/ 128 w 167"/>
                <a:gd name="T9" fmla="*/ 94 h 209"/>
                <a:gd name="T10" fmla="*/ 167 w 167"/>
                <a:gd name="T11" fmla="*/ 146 h 209"/>
                <a:gd name="T12" fmla="*/ 146 w 167"/>
                <a:gd name="T13" fmla="*/ 192 h 209"/>
                <a:gd name="T14" fmla="*/ 86 w 167"/>
                <a:gd name="T15" fmla="*/ 209 h 209"/>
                <a:gd name="T16" fmla="*/ 0 w 167"/>
                <a:gd name="T17" fmla="*/ 209 h 209"/>
                <a:gd name="T18" fmla="*/ 0 w 167"/>
                <a:gd name="T19" fmla="*/ 0 h 209"/>
                <a:gd name="T20" fmla="*/ 79 w 167"/>
                <a:gd name="T21" fmla="*/ 81 h 209"/>
                <a:gd name="T22" fmla="*/ 99 w 167"/>
                <a:gd name="T23" fmla="*/ 75 h 209"/>
                <a:gd name="T24" fmla="*/ 106 w 167"/>
                <a:gd name="T25" fmla="*/ 59 h 209"/>
                <a:gd name="T26" fmla="*/ 99 w 167"/>
                <a:gd name="T27" fmla="*/ 42 h 209"/>
                <a:gd name="T28" fmla="*/ 79 w 167"/>
                <a:gd name="T29" fmla="*/ 37 h 209"/>
                <a:gd name="T30" fmla="*/ 46 w 167"/>
                <a:gd name="T31" fmla="*/ 37 h 209"/>
                <a:gd name="T32" fmla="*/ 46 w 167"/>
                <a:gd name="T33" fmla="*/ 81 h 209"/>
                <a:gd name="T34" fmla="*/ 79 w 167"/>
                <a:gd name="T35" fmla="*/ 81 h 209"/>
                <a:gd name="T36" fmla="*/ 84 w 167"/>
                <a:gd name="T37" fmla="*/ 172 h 209"/>
                <a:gd name="T38" fmla="*/ 111 w 167"/>
                <a:gd name="T39" fmla="*/ 165 h 209"/>
                <a:gd name="T40" fmla="*/ 121 w 167"/>
                <a:gd name="T41" fmla="*/ 145 h 209"/>
                <a:gd name="T42" fmla="*/ 111 w 167"/>
                <a:gd name="T43" fmla="*/ 124 h 209"/>
                <a:gd name="T44" fmla="*/ 85 w 167"/>
                <a:gd name="T45" fmla="*/ 117 h 209"/>
                <a:gd name="T46" fmla="*/ 46 w 167"/>
                <a:gd name="T47" fmla="*/ 117 h 209"/>
                <a:gd name="T48" fmla="*/ 46 w 167"/>
                <a:gd name="T49" fmla="*/ 172 h 209"/>
                <a:gd name="T50" fmla="*/ 84 w 167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7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20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7" y="120"/>
                    <a:pt x="167" y="146"/>
                  </a:cubicBezTo>
                  <a:cubicBezTo>
                    <a:pt x="167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9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8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9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8" y="160"/>
                    <a:pt x="121" y="154"/>
                    <a:pt x="121" y="145"/>
                  </a:cubicBezTo>
                  <a:cubicBezTo>
                    <a:pt x="121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cxnSp>
        <p:nvCxnSpPr>
          <p:cNvPr id="73" name="Straight Connector 72"/>
          <p:cNvCxnSpPr/>
          <p:nvPr/>
        </p:nvCxnSpPr>
        <p:spPr bwMode="gray">
          <a:xfrm>
            <a:off x="1692854" y="6472543"/>
            <a:ext cx="0" cy="132461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 bwMode="gray">
          <a:xfrm>
            <a:off x="242214" y="426352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2400" b="1" dirty="0">
                <a:solidFill>
                  <a:schemeClr val="bg2"/>
                </a:solidFill>
              </a:rPr>
              <a:t>—</a:t>
            </a:r>
            <a:endParaRPr lang="en-US" sz="2400" b="1" dirty="0" err="1">
              <a:solidFill>
                <a:schemeClr val="bg2"/>
              </a:solidFill>
            </a:endParaRPr>
          </a:p>
        </p:txBody>
      </p:sp>
      <p:pic>
        <p:nvPicPr>
          <p:cNvPr id="16" name="Picture 19"/>
          <p:cNvPicPr>
            <a:picLocks noChangeAspect="1" noChangeArrowheads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664" y="6393976"/>
            <a:ext cx="507600" cy="1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40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90" r:id="rId2"/>
    <p:sldLayoutId id="2147483655" r:id="rId3"/>
    <p:sldLayoutId id="2147483656" r:id="rId4"/>
    <p:sldLayoutId id="2147483657" r:id="rId5"/>
    <p:sldLayoutId id="2147483658" r:id="rId6"/>
    <p:sldLayoutId id="2147483653" r:id="rId7"/>
    <p:sldLayoutId id="2147483650" r:id="rId8"/>
    <p:sldLayoutId id="2147483691" r:id="rId9"/>
    <p:sldLayoutId id="2147483661" r:id="rId10"/>
    <p:sldLayoutId id="2147483696" r:id="rId11"/>
    <p:sldLayoutId id="2147483663" r:id="rId12"/>
    <p:sldLayoutId id="2147483662" r:id="rId13"/>
    <p:sldLayoutId id="2147483664" r:id="rId14"/>
    <p:sldLayoutId id="2147483692" r:id="rId15"/>
    <p:sldLayoutId id="2147483693" r:id="rId16"/>
    <p:sldLayoutId id="2147483665" r:id="rId17"/>
    <p:sldLayoutId id="2147483667" r:id="rId18"/>
    <p:sldLayoutId id="2147483668" r:id="rId19"/>
    <p:sldLayoutId id="2147483669" r:id="rId20"/>
    <p:sldLayoutId id="2147483670" r:id="rId21"/>
    <p:sldLayoutId id="2147483700" r:id="rId22"/>
    <p:sldLayoutId id="2147483659" r:id="rId23"/>
    <p:sldLayoutId id="2147483660" r:id="rId24"/>
    <p:sldLayoutId id="2147483694" r:id="rId25"/>
    <p:sldLayoutId id="2147483677" r:id="rId26"/>
    <p:sldLayoutId id="2147483679" r:id="rId27"/>
    <p:sldLayoutId id="2147483680" r:id="rId28"/>
    <p:sldLayoutId id="2147483666" r:id="rId29"/>
    <p:sldLayoutId id="2147483672" r:id="rId30"/>
    <p:sldLayoutId id="2147483673" r:id="rId31"/>
    <p:sldLayoutId id="2147483674" r:id="rId32"/>
    <p:sldLayoutId id="2147483675" r:id="rId33"/>
    <p:sldLayoutId id="2147483676" r:id="rId34"/>
    <p:sldLayoutId id="2147483701" r:id="rId35"/>
    <p:sldLayoutId id="2147483681" r:id="rId36"/>
    <p:sldLayoutId id="2147483682" r:id="rId37"/>
    <p:sldLayoutId id="2147483702" r:id="rId38"/>
    <p:sldLayoutId id="2147483703" r:id="rId39"/>
    <p:sldLayoutId id="2147483699" r:id="rId40"/>
    <p:sldLayoutId id="2147483695" r:id="rId41"/>
    <p:sldLayoutId id="2147483683" r:id="rId42"/>
    <p:sldLayoutId id="2147483684" r:id="rId43"/>
    <p:sldLayoutId id="2147483698" r:id="rId44"/>
    <p:sldLayoutId id="2147483697" r:id="rId45"/>
    <p:sldLayoutId id="2147483685" r:id="rId46"/>
    <p:sldLayoutId id="2147483686" r:id="rId47"/>
    <p:sldLayoutId id="2147483687" r:id="rId48"/>
    <p:sldLayoutId id="2147483688" r:id="rId49"/>
    <p:sldLayoutId id="2147483689" r:id="rId50"/>
    <p:sldLayoutId id="2147483705" r:id="rId51"/>
    <p:sldLayoutId id="2147483651" r:id="rId52"/>
    <p:sldLayoutId id="2147483652" r:id="rId53"/>
    <p:sldLayoutId id="2147483706" r:id="rId54"/>
    <p:sldLayoutId id="2147483707" r:id="rId55"/>
  </p:sldLayoutIdLst>
  <p:transition spd="slow">
    <p:fade/>
  </p:transition>
  <p:hf hdr="0"/>
  <p:txStyles>
    <p:titleStyle>
      <a:lvl1pPr algn="l" defTabSz="914491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91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18" indent="-180018" algn="l" defTabSz="914491" rtl="0" eaLnBrk="1" latinLnBrk="0" hangingPunct="1">
        <a:spcBef>
          <a:spcPts val="600"/>
        </a:spcBef>
        <a:buFont typeface="ABBvoiceOffice" panose="020D0603020503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18" userDrawn="1">
          <p15:clr>
            <a:srgbClr val="F26B43"/>
          </p15:clr>
        </p15:guide>
        <p15:guide id="2" pos="7469" userDrawn="1">
          <p15:clr>
            <a:srgbClr val="F26B43"/>
          </p15:clr>
        </p15:guide>
        <p15:guide id="3" pos="212" userDrawn="1">
          <p15:clr>
            <a:srgbClr val="F26B43"/>
          </p15:clr>
        </p15:guide>
        <p15:guide id="4" orient="horz" pos="3726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4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jp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24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jpg"/><Relationship Id="rId22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jp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 smtClean="0"/>
              <a:t>2.2.2019, </a:t>
            </a:r>
            <a:r>
              <a:rPr lang="fi-FI" dirty="0" err="1" smtClean="0"/>
              <a:t>AsTA</a:t>
            </a:r>
            <a:endParaRPr lang="fi-FI" dirty="0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 smtClean="0"/>
              <a:t>ABB-free@home-kodinohjaus</a:t>
            </a:r>
            <a:endParaRPr lang="fi-FI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Huoletonta arkea kodinohjauksella</a:t>
            </a:r>
            <a:endParaRPr lang="nb-NO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 smtClean="0"/>
              <a:t>Kari Pulkkinen, tuotemarkkinointipäällikkö</a:t>
            </a:r>
            <a:endParaRPr lang="fi-F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3" b="15680"/>
          <a:stretch/>
        </p:blipFill>
        <p:spPr>
          <a:xfrm>
            <a:off x="0" y="0"/>
            <a:ext cx="12188368" cy="47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7ACB855-50C9-4F86-A518-9FAC0F011B9E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5" name="Title 2"/>
          <p:cNvSpPr txBox="1">
            <a:spLocks noGrp="1"/>
          </p:cNvSpPr>
          <p:nvPr>
            <p:ph type="title"/>
          </p:nvPr>
        </p:nvSpPr>
        <p:spPr bwMode="gray"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 smtClean="0"/>
              <a:t>Miksi asiakkaamme ovat valinneet </a:t>
            </a:r>
            <a:r>
              <a:rPr lang="fi-FI" dirty="0" err="1" smtClean="0"/>
              <a:t>ABB-free@home</a:t>
            </a:r>
            <a:r>
              <a:rPr lang="fi-FI" dirty="0" err="1"/>
              <a:t>-</a:t>
            </a:r>
            <a:r>
              <a:rPr lang="fi-FI" dirty="0" err="1" smtClean="0"/>
              <a:t>järjestelmän</a:t>
            </a:r>
            <a:r>
              <a:rPr lang="fi-FI" dirty="0" smtClean="0"/>
              <a:t>?</a:t>
            </a:r>
            <a:endParaRPr lang="fi-FI" dirty="0"/>
          </a:p>
        </p:txBody>
      </p:sp>
      <p:sp>
        <p:nvSpPr>
          <p:cNvPr id="2" name="Rectangular Callout 1"/>
          <p:cNvSpPr/>
          <p:nvPr/>
        </p:nvSpPr>
        <p:spPr bwMode="gray">
          <a:xfrm>
            <a:off x="10317478" y="2994459"/>
            <a:ext cx="1562100" cy="771335"/>
          </a:xfrm>
          <a:prstGeom prst="wedgeRectCallou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fi-FI" sz="1400" dirty="0" err="1">
              <a:ln>
                <a:solidFill>
                  <a:schemeClr val="accent4">
                    <a:alpha val="99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gray">
          <a:xfrm>
            <a:off x="10317478" y="3011807"/>
            <a:ext cx="1592166" cy="706432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fi-FI" sz="1000" dirty="0"/>
              <a:t>Kotini ohjaus etänä </a:t>
            </a:r>
          </a:p>
          <a:p>
            <a:r>
              <a:rPr lang="fi-FI" sz="1000" dirty="0"/>
              <a:t>helpottaa elämääni ja </a:t>
            </a:r>
          </a:p>
          <a:p>
            <a:r>
              <a:rPr lang="fi-FI" sz="1000" dirty="0"/>
              <a:t>voin olla varma ettei </a:t>
            </a:r>
          </a:p>
          <a:p>
            <a:r>
              <a:rPr lang="fi-FI" sz="1000" dirty="0"/>
              <a:t>kodin laitteita jää päälle</a:t>
            </a:r>
          </a:p>
        </p:txBody>
      </p:sp>
      <p:sp>
        <p:nvSpPr>
          <p:cNvPr id="16" name="Rectangular Callout 15"/>
          <p:cNvSpPr/>
          <p:nvPr/>
        </p:nvSpPr>
        <p:spPr bwMode="gray">
          <a:xfrm>
            <a:off x="7259893" y="2031676"/>
            <a:ext cx="1476274" cy="612648"/>
          </a:xfrm>
          <a:prstGeom prst="wedgeRectCallou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fi-FI" sz="1400" dirty="0" err="1">
              <a:ln>
                <a:solidFill>
                  <a:schemeClr val="accent4">
                    <a:alpha val="99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 bwMode="gray">
          <a:xfrm>
            <a:off x="7239840" y="2067951"/>
            <a:ext cx="1516380" cy="589907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fi-FI" sz="1000" dirty="0"/>
              <a:t>Haluan säästää aikaa,</a:t>
            </a:r>
          </a:p>
          <a:p>
            <a:r>
              <a:rPr lang="fi-FI" sz="1000" dirty="0"/>
              <a:t>energiaa ja rahaa</a:t>
            </a:r>
          </a:p>
        </p:txBody>
      </p:sp>
      <p:sp>
        <p:nvSpPr>
          <p:cNvPr id="18" name="Rectangular Callout 17"/>
          <p:cNvSpPr/>
          <p:nvPr/>
        </p:nvSpPr>
        <p:spPr bwMode="gray">
          <a:xfrm>
            <a:off x="5205093" y="2016596"/>
            <a:ext cx="1476274" cy="612648"/>
          </a:xfrm>
          <a:prstGeom prst="wedgeRectCallou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fi-FI" sz="1400" dirty="0" err="1">
              <a:ln>
                <a:solidFill>
                  <a:schemeClr val="accent4">
                    <a:alpha val="99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gray">
          <a:xfrm>
            <a:off x="5248023" y="2016596"/>
            <a:ext cx="1516380" cy="589907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fi-FI" sz="1000" dirty="0"/>
              <a:t>Haluan nähdä, että</a:t>
            </a:r>
          </a:p>
          <a:p>
            <a:r>
              <a:rPr lang="fi-FI" sz="1000" dirty="0"/>
              <a:t>lapset ovat tulleet</a:t>
            </a:r>
          </a:p>
          <a:p>
            <a:r>
              <a:rPr lang="fi-FI" sz="1000" dirty="0"/>
              <a:t>kotiin koulusta</a:t>
            </a:r>
          </a:p>
        </p:txBody>
      </p:sp>
      <p:sp>
        <p:nvSpPr>
          <p:cNvPr id="20" name="Rectangular Callout 19"/>
          <p:cNvSpPr/>
          <p:nvPr/>
        </p:nvSpPr>
        <p:spPr bwMode="gray">
          <a:xfrm>
            <a:off x="5708321" y="2975532"/>
            <a:ext cx="1754405" cy="626181"/>
          </a:xfrm>
          <a:prstGeom prst="wedgeRectCallou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fi-FI" sz="1400" dirty="0" err="1">
              <a:ln>
                <a:solidFill>
                  <a:schemeClr val="accent4">
                    <a:alpha val="99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 bwMode="gray">
          <a:xfrm>
            <a:off x="5688268" y="3011807"/>
            <a:ext cx="1610627" cy="589907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fi-FI" sz="1000" dirty="0" smtClean="0"/>
              <a:t>Ohjaan </a:t>
            </a:r>
            <a:r>
              <a:rPr lang="fi-FI" sz="1000" dirty="0"/>
              <a:t>kotini lämmitystä</a:t>
            </a:r>
          </a:p>
          <a:p>
            <a:r>
              <a:rPr lang="fi-FI" sz="1000" dirty="0"/>
              <a:t>etänä ja saan hälytyksistä</a:t>
            </a:r>
          </a:p>
          <a:p>
            <a:r>
              <a:rPr lang="fi-FI" sz="1000" dirty="0"/>
              <a:t>viestit kännykkääni </a:t>
            </a:r>
          </a:p>
        </p:txBody>
      </p:sp>
      <p:sp>
        <p:nvSpPr>
          <p:cNvPr id="22" name="Rectangular Callout 21"/>
          <p:cNvSpPr/>
          <p:nvPr/>
        </p:nvSpPr>
        <p:spPr bwMode="gray">
          <a:xfrm>
            <a:off x="10356881" y="5125022"/>
            <a:ext cx="1552477" cy="626181"/>
          </a:xfrm>
          <a:prstGeom prst="wedgeRectCallou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fi-FI" sz="1400" dirty="0" err="1">
              <a:ln>
                <a:solidFill>
                  <a:schemeClr val="accent4">
                    <a:alpha val="99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 bwMode="gray">
          <a:xfrm>
            <a:off x="10336828" y="5161297"/>
            <a:ext cx="1516380" cy="589907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fi-FI" sz="1000" dirty="0"/>
              <a:t>Voin ohjata kotini valoja</a:t>
            </a:r>
          </a:p>
          <a:p>
            <a:r>
              <a:rPr lang="fi-FI" sz="1000" dirty="0"/>
              <a:t>myös puhumalla</a:t>
            </a:r>
          </a:p>
        </p:txBody>
      </p:sp>
      <p:sp>
        <p:nvSpPr>
          <p:cNvPr id="24" name="Rectangular Callout 23"/>
          <p:cNvSpPr/>
          <p:nvPr/>
        </p:nvSpPr>
        <p:spPr bwMode="gray">
          <a:xfrm>
            <a:off x="5370283" y="3998202"/>
            <a:ext cx="1623060" cy="612648"/>
          </a:xfrm>
          <a:prstGeom prst="wedgeRectCallou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fi-FI" sz="1400" dirty="0" err="1">
              <a:ln>
                <a:solidFill>
                  <a:schemeClr val="accent4">
                    <a:alpha val="99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 bwMode="gray">
          <a:xfrm>
            <a:off x="5350230" y="4034477"/>
            <a:ext cx="1516380" cy="589907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fi-FI" sz="1000" dirty="0"/>
              <a:t>Tilanneohjauksella saan</a:t>
            </a:r>
          </a:p>
          <a:p>
            <a:r>
              <a:rPr lang="fi-FI" sz="1000" dirty="0"/>
              <a:t>tunnelman helposti </a:t>
            </a:r>
          </a:p>
          <a:p>
            <a:r>
              <a:rPr lang="fi-FI" sz="1000" dirty="0"/>
              <a:t>sopivaksi</a:t>
            </a:r>
          </a:p>
        </p:txBody>
      </p:sp>
      <p:sp>
        <p:nvSpPr>
          <p:cNvPr id="26" name="Rectangular Callout 25"/>
          <p:cNvSpPr/>
          <p:nvPr/>
        </p:nvSpPr>
        <p:spPr bwMode="gray">
          <a:xfrm>
            <a:off x="8097089" y="3100777"/>
            <a:ext cx="1587767" cy="612648"/>
          </a:xfrm>
          <a:prstGeom prst="wedgeRectCallout">
            <a:avLst/>
          </a:prstGeom>
          <a:noFill/>
          <a:ln>
            <a:solidFill>
              <a:srgbClr val="63BD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fi-FI" sz="1400" dirty="0" err="1">
              <a:ln>
                <a:solidFill>
                  <a:schemeClr val="accent4">
                    <a:alpha val="99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 bwMode="gray">
          <a:xfrm>
            <a:off x="8168477" y="3137052"/>
            <a:ext cx="1516380" cy="589907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fi-FI" sz="1000" dirty="0"/>
              <a:t>Saan lisää toimintoja</a:t>
            </a:r>
          </a:p>
          <a:p>
            <a:r>
              <a:rPr lang="fi-FI" sz="1000" dirty="0"/>
              <a:t>langattomilla tuotteilla</a:t>
            </a:r>
          </a:p>
        </p:txBody>
      </p:sp>
      <p:sp>
        <p:nvSpPr>
          <p:cNvPr id="28" name="Rectangular Callout 27"/>
          <p:cNvSpPr/>
          <p:nvPr/>
        </p:nvSpPr>
        <p:spPr bwMode="gray">
          <a:xfrm>
            <a:off x="7546292" y="4113383"/>
            <a:ext cx="1516380" cy="612648"/>
          </a:xfrm>
          <a:prstGeom prst="wedgeRectCallou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fi-FI" sz="1400" dirty="0" err="1">
              <a:ln>
                <a:solidFill>
                  <a:schemeClr val="accent4">
                    <a:alpha val="99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 bwMode="gray">
          <a:xfrm>
            <a:off x="7526239" y="4149658"/>
            <a:ext cx="1516380" cy="589907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fi-FI" sz="1000" dirty="0"/>
              <a:t>Voin ajastaa lämpötilan-</a:t>
            </a:r>
          </a:p>
          <a:p>
            <a:r>
              <a:rPr lang="fi-FI" sz="1000" dirty="0"/>
              <a:t>pudotukset viikko-</a:t>
            </a:r>
          </a:p>
          <a:p>
            <a:r>
              <a:rPr lang="fi-FI" sz="1000" dirty="0"/>
              <a:t>ohjelmalla</a:t>
            </a:r>
          </a:p>
        </p:txBody>
      </p:sp>
      <p:sp>
        <p:nvSpPr>
          <p:cNvPr id="30" name="Rectangular Callout 29"/>
          <p:cNvSpPr/>
          <p:nvPr/>
        </p:nvSpPr>
        <p:spPr bwMode="gray">
          <a:xfrm>
            <a:off x="9505138" y="4274201"/>
            <a:ext cx="1623060" cy="612648"/>
          </a:xfrm>
          <a:prstGeom prst="wedgeRectCallou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fi-FI" sz="1400" dirty="0" err="1">
              <a:ln>
                <a:solidFill>
                  <a:schemeClr val="accent4">
                    <a:alpha val="99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 bwMode="gray">
          <a:xfrm>
            <a:off x="9485085" y="4310476"/>
            <a:ext cx="1516380" cy="589907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fi-FI" sz="1000" dirty="0"/>
              <a:t>Saan ovipuhelimen kuvan</a:t>
            </a:r>
          </a:p>
          <a:p>
            <a:r>
              <a:rPr lang="fi-FI" sz="1000" dirty="0"/>
              <a:t>mobiililaitteisiini ja voin</a:t>
            </a:r>
          </a:p>
          <a:p>
            <a:r>
              <a:rPr lang="fi-FI" sz="1000" dirty="0"/>
              <a:t>avata oven etänä</a:t>
            </a:r>
          </a:p>
        </p:txBody>
      </p:sp>
      <p:sp>
        <p:nvSpPr>
          <p:cNvPr id="32" name="Rectangular Callout 31"/>
          <p:cNvSpPr/>
          <p:nvPr/>
        </p:nvSpPr>
        <p:spPr bwMode="gray">
          <a:xfrm>
            <a:off x="5715515" y="5015204"/>
            <a:ext cx="1476274" cy="612648"/>
          </a:xfrm>
          <a:prstGeom prst="wedgeRectCallout">
            <a:avLst/>
          </a:prstGeom>
          <a:noFill/>
          <a:ln>
            <a:solidFill>
              <a:srgbClr val="63BD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fi-FI" sz="1400" dirty="0" err="1">
              <a:ln>
                <a:solidFill>
                  <a:schemeClr val="accent4">
                    <a:alpha val="99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 bwMode="gray">
          <a:xfrm>
            <a:off x="5695462" y="5051479"/>
            <a:ext cx="1516380" cy="589907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fi-FI" sz="1000" dirty="0"/>
              <a:t>Tietoturvallisuus on</a:t>
            </a:r>
          </a:p>
          <a:p>
            <a:r>
              <a:rPr lang="fi-FI" sz="1000" dirty="0"/>
              <a:t>huolehdittu puolestani</a:t>
            </a:r>
          </a:p>
        </p:txBody>
      </p:sp>
      <p:sp>
        <p:nvSpPr>
          <p:cNvPr id="34" name="Rectangular Callout 33"/>
          <p:cNvSpPr/>
          <p:nvPr/>
        </p:nvSpPr>
        <p:spPr bwMode="gray">
          <a:xfrm>
            <a:off x="9433324" y="2028720"/>
            <a:ext cx="1680237" cy="612648"/>
          </a:xfrm>
          <a:prstGeom prst="wedgeRectCallou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fi-FI" sz="1400" dirty="0" err="1">
              <a:ln>
                <a:solidFill>
                  <a:schemeClr val="accent4">
                    <a:alpha val="99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 bwMode="gray">
          <a:xfrm>
            <a:off x="9413271" y="2064995"/>
            <a:ext cx="1516380" cy="589907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fi-FI" sz="1000" dirty="0"/>
              <a:t>Ilman kotiautomaatiota</a:t>
            </a:r>
          </a:p>
          <a:p>
            <a:r>
              <a:rPr lang="fi-FI" sz="1000" dirty="0"/>
              <a:t>en tulisi enää toimeen</a:t>
            </a:r>
          </a:p>
        </p:txBody>
      </p:sp>
      <p:sp>
        <p:nvSpPr>
          <p:cNvPr id="37" name="Rectangular Callout 36"/>
          <p:cNvSpPr/>
          <p:nvPr/>
        </p:nvSpPr>
        <p:spPr bwMode="gray">
          <a:xfrm>
            <a:off x="8188530" y="5101504"/>
            <a:ext cx="1476274" cy="612648"/>
          </a:xfrm>
          <a:prstGeom prst="wedgeRectCallou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fi-FI" sz="1400" dirty="0" err="1">
              <a:ln>
                <a:solidFill>
                  <a:schemeClr val="accent4">
                    <a:alpha val="99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 bwMode="gray">
          <a:xfrm>
            <a:off x="8168477" y="5137779"/>
            <a:ext cx="1516380" cy="589907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fi-FI" sz="1000" dirty="0"/>
              <a:t>Kodin toiminnot ohjautuvat sijaintini perusteella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71" y="1917175"/>
            <a:ext cx="4240324" cy="399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65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48573-EAE1-42A1-BEB9-E2AA8255A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ABB:n</a:t>
            </a:r>
            <a:r>
              <a:rPr lang="en-US" dirty="0" smtClean="0"/>
              <a:t> </a:t>
            </a:r>
            <a:r>
              <a:rPr lang="en-US" dirty="0" err="1" smtClean="0"/>
              <a:t>messuosasto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4000" dirty="0" smtClean="0"/>
              <a:t>A 625</a:t>
            </a:r>
            <a:endParaRPr lang="en-US" sz="4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5D919E-F80A-4E27-B27C-BF547DA6D70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77D8B6-D1E4-4D16-AC4A-ADCE33FD63F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52407C-80BD-45EA-A043-51C6E2C973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246698" y="1780248"/>
            <a:ext cx="5205700" cy="3793588"/>
            <a:chOff x="3948383" y="1168190"/>
            <a:chExt cx="5227320" cy="38093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48383" y="1168190"/>
              <a:ext cx="5227320" cy="3809344"/>
            </a:xfrm>
            <a:prstGeom prst="rect">
              <a:avLst/>
            </a:prstGeom>
          </p:spPr>
        </p:pic>
        <p:sp>
          <p:nvSpPr>
            <p:cNvPr id="74" name="Oval 73"/>
            <p:cNvSpPr/>
            <p:nvPr/>
          </p:nvSpPr>
          <p:spPr bwMode="gray">
            <a:xfrm>
              <a:off x="6374070" y="2691581"/>
              <a:ext cx="565048" cy="467358"/>
            </a:xfrm>
            <a:prstGeom prst="ellipse">
              <a:avLst/>
            </a:prstGeom>
            <a:noFill/>
            <a:ln w="57150">
              <a:solidFill>
                <a:schemeClr val="bg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 dirty="0" err="1" smtClean="0"/>
            </a:p>
          </p:txBody>
        </p:sp>
      </p:grpSp>
      <p:sp>
        <p:nvSpPr>
          <p:cNvPr id="76" name="Rectangle 75"/>
          <p:cNvSpPr/>
          <p:nvPr/>
        </p:nvSpPr>
        <p:spPr>
          <a:xfrm>
            <a:off x="221921" y="4003811"/>
            <a:ext cx="27318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altLang="fi-FI" sz="3600" b="1" dirty="0" smtClean="0">
                <a:solidFill>
                  <a:srgbClr val="FF0000"/>
                </a:solidFill>
              </a:rPr>
              <a:t>Tervetuloa!</a:t>
            </a:r>
            <a:endParaRPr lang="fi-FI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 bwMode="gray">
          <a:xfrm>
            <a:off x="8463208" y="4952668"/>
            <a:ext cx="3067136" cy="877529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fi-FI" dirty="0" smtClean="0"/>
              <a:t>ABB:n tuotteita on esillä myös Tuotetalossa, hallissa E.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398" y="2244100"/>
            <a:ext cx="3571718" cy="25719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 bwMode="gray">
          <a:xfrm>
            <a:off x="10535712" y="3740639"/>
            <a:ext cx="664680" cy="526343"/>
          </a:xfrm>
          <a:prstGeom prst="ellipse">
            <a:avLst/>
          </a:prstGeom>
          <a:noFill/>
          <a:ln w="57150"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2615311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154AAD2-0FA1-40C3-BDB9-1741228A7DD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0479A72-920A-415B-8469-E7772A79C549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9AC3271-A931-471E-A9DC-A2357A91E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956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48573-EAE1-42A1-BEB9-E2AA8255A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Smarter Home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5D919E-F80A-4E27-B27C-BF547DA6D70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77D8B6-D1E4-4D16-AC4A-ADCE33FD63F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52407C-80BD-45EA-A043-51C6E2C973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6F24F41-6C8C-49F9-88F6-DD58E05834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/>
          <a:stretch/>
        </p:blipFill>
        <p:spPr>
          <a:xfrm>
            <a:off x="342903" y="1939925"/>
            <a:ext cx="11506196" cy="3975100"/>
          </a:xfrm>
          <a:prstGeom prst="rect">
            <a:avLst/>
          </a:prstGeom>
        </p:spPr>
      </p:pic>
      <p:grpSp>
        <p:nvGrpSpPr>
          <p:cNvPr id="7" name="Gruppieren 9"/>
          <p:cNvGrpSpPr/>
          <p:nvPr/>
        </p:nvGrpSpPr>
        <p:grpSpPr>
          <a:xfrm>
            <a:off x="4559742" y="5247890"/>
            <a:ext cx="322159" cy="302415"/>
            <a:chOff x="5381625" y="3444875"/>
            <a:chExt cx="285750" cy="285750"/>
          </a:xfrm>
        </p:grpSpPr>
        <p:sp>
          <p:nvSpPr>
            <p:cNvPr id="9" name="Ellipse 10"/>
            <p:cNvSpPr/>
            <p:nvPr/>
          </p:nvSpPr>
          <p:spPr bwMode="auto">
            <a:xfrm>
              <a:off x="5381625" y="3444875"/>
              <a:ext cx="285750" cy="28575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Ellipse 11"/>
            <p:cNvSpPr/>
            <p:nvPr/>
          </p:nvSpPr>
          <p:spPr bwMode="auto">
            <a:xfrm>
              <a:off x="5478639" y="3541886"/>
              <a:ext cx="91722" cy="9172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Ellipse 12"/>
            <p:cNvSpPr/>
            <p:nvPr/>
          </p:nvSpPr>
          <p:spPr bwMode="auto">
            <a:xfrm>
              <a:off x="5441950" y="3505197"/>
              <a:ext cx="165100" cy="165100"/>
            </a:xfrm>
            <a:prstGeom prst="ellips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2" name="Gruppieren 13"/>
          <p:cNvGrpSpPr/>
          <p:nvPr/>
        </p:nvGrpSpPr>
        <p:grpSpPr>
          <a:xfrm>
            <a:off x="4971262" y="2400630"/>
            <a:ext cx="322159" cy="302415"/>
            <a:chOff x="5381625" y="3444875"/>
            <a:chExt cx="285750" cy="285750"/>
          </a:xfrm>
        </p:grpSpPr>
        <p:sp>
          <p:nvSpPr>
            <p:cNvPr id="13" name="Ellipse 14"/>
            <p:cNvSpPr/>
            <p:nvPr/>
          </p:nvSpPr>
          <p:spPr bwMode="auto">
            <a:xfrm>
              <a:off x="5381625" y="3444875"/>
              <a:ext cx="285750" cy="28575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Ellipse 15"/>
            <p:cNvSpPr/>
            <p:nvPr/>
          </p:nvSpPr>
          <p:spPr bwMode="auto">
            <a:xfrm>
              <a:off x="5478639" y="3541886"/>
              <a:ext cx="91722" cy="9172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Ellipse 16"/>
            <p:cNvSpPr/>
            <p:nvPr/>
          </p:nvSpPr>
          <p:spPr bwMode="auto">
            <a:xfrm>
              <a:off x="5441950" y="3505197"/>
              <a:ext cx="165100" cy="165100"/>
            </a:xfrm>
            <a:prstGeom prst="ellips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6" name="Gruppieren 17"/>
          <p:cNvGrpSpPr/>
          <p:nvPr/>
        </p:nvGrpSpPr>
        <p:grpSpPr>
          <a:xfrm>
            <a:off x="4094398" y="3493459"/>
            <a:ext cx="322159" cy="302415"/>
            <a:chOff x="5381625" y="3444875"/>
            <a:chExt cx="285750" cy="285750"/>
          </a:xfrm>
        </p:grpSpPr>
        <p:sp>
          <p:nvSpPr>
            <p:cNvPr id="17" name="Ellipse 18"/>
            <p:cNvSpPr/>
            <p:nvPr/>
          </p:nvSpPr>
          <p:spPr bwMode="auto">
            <a:xfrm>
              <a:off x="5381625" y="3444875"/>
              <a:ext cx="285750" cy="28575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Ellipse 19"/>
            <p:cNvSpPr/>
            <p:nvPr/>
          </p:nvSpPr>
          <p:spPr bwMode="auto">
            <a:xfrm>
              <a:off x="5478639" y="3541886"/>
              <a:ext cx="91722" cy="9172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Ellipse 20"/>
            <p:cNvSpPr/>
            <p:nvPr/>
          </p:nvSpPr>
          <p:spPr bwMode="auto">
            <a:xfrm>
              <a:off x="5441950" y="3505197"/>
              <a:ext cx="165100" cy="165100"/>
            </a:xfrm>
            <a:prstGeom prst="ellips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0" name="Gruppieren 21"/>
          <p:cNvGrpSpPr/>
          <p:nvPr/>
        </p:nvGrpSpPr>
        <p:grpSpPr>
          <a:xfrm>
            <a:off x="3026351" y="5206758"/>
            <a:ext cx="322159" cy="302415"/>
            <a:chOff x="5381625" y="3444875"/>
            <a:chExt cx="285750" cy="285750"/>
          </a:xfrm>
        </p:grpSpPr>
        <p:sp>
          <p:nvSpPr>
            <p:cNvPr id="21" name="Ellipse 22"/>
            <p:cNvSpPr/>
            <p:nvPr/>
          </p:nvSpPr>
          <p:spPr bwMode="auto">
            <a:xfrm>
              <a:off x="5381625" y="3444875"/>
              <a:ext cx="285750" cy="28575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Ellipse 23"/>
            <p:cNvSpPr/>
            <p:nvPr/>
          </p:nvSpPr>
          <p:spPr bwMode="auto">
            <a:xfrm>
              <a:off x="5478639" y="3541886"/>
              <a:ext cx="91722" cy="9172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Ellipse 24"/>
            <p:cNvSpPr/>
            <p:nvPr/>
          </p:nvSpPr>
          <p:spPr bwMode="auto">
            <a:xfrm>
              <a:off x="5441950" y="3505197"/>
              <a:ext cx="165100" cy="165100"/>
            </a:xfrm>
            <a:prstGeom prst="ellips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" name="Gruppieren 25"/>
          <p:cNvGrpSpPr/>
          <p:nvPr/>
        </p:nvGrpSpPr>
        <p:grpSpPr>
          <a:xfrm>
            <a:off x="5832420" y="3714290"/>
            <a:ext cx="2506917" cy="421196"/>
            <a:chOff x="3647711" y="2289413"/>
            <a:chExt cx="1975578" cy="397986"/>
          </a:xfrm>
        </p:grpSpPr>
        <p:sp>
          <p:nvSpPr>
            <p:cNvPr id="25" name="Richtungspfeil 26"/>
            <p:cNvSpPr/>
            <p:nvPr/>
          </p:nvSpPr>
          <p:spPr bwMode="auto">
            <a:xfrm rot="10800000">
              <a:off x="3647711" y="2289413"/>
              <a:ext cx="1975578" cy="397986"/>
            </a:xfrm>
            <a:prstGeom prst="homePlate">
              <a:avLst/>
            </a:prstGeom>
            <a:solidFill>
              <a:schemeClr val="bg1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Rechteck 27"/>
            <p:cNvSpPr/>
            <p:nvPr/>
          </p:nvSpPr>
          <p:spPr bwMode="auto">
            <a:xfrm>
              <a:off x="3975617" y="2292726"/>
              <a:ext cx="1647672" cy="39467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dirty="0">
                  <a:solidFill>
                    <a:srgbClr val="D90000"/>
                  </a:solidFill>
                </a:rPr>
                <a:t>„Future proof“</a:t>
              </a:r>
            </a:p>
          </p:txBody>
        </p:sp>
      </p:grpSp>
      <p:grpSp>
        <p:nvGrpSpPr>
          <p:cNvPr id="27" name="Gruppieren 28"/>
          <p:cNvGrpSpPr/>
          <p:nvPr/>
        </p:nvGrpSpPr>
        <p:grpSpPr>
          <a:xfrm>
            <a:off x="5331410" y="2338897"/>
            <a:ext cx="2792146" cy="421196"/>
            <a:chOff x="3647710" y="2289413"/>
            <a:chExt cx="2333989" cy="397986"/>
          </a:xfrm>
        </p:grpSpPr>
        <p:sp>
          <p:nvSpPr>
            <p:cNvPr id="28" name="Richtungspfeil 29"/>
            <p:cNvSpPr/>
            <p:nvPr/>
          </p:nvSpPr>
          <p:spPr bwMode="auto">
            <a:xfrm rot="10800000">
              <a:off x="3647710" y="2289413"/>
              <a:ext cx="2333989" cy="397986"/>
            </a:xfrm>
            <a:prstGeom prst="homePlate">
              <a:avLst/>
            </a:prstGeom>
            <a:solidFill>
              <a:schemeClr val="bg1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Rechteck 30"/>
            <p:cNvSpPr/>
            <p:nvPr/>
          </p:nvSpPr>
          <p:spPr bwMode="auto">
            <a:xfrm>
              <a:off x="3975617" y="2292726"/>
              <a:ext cx="1647672" cy="39467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dirty="0">
                  <a:solidFill>
                    <a:srgbClr val="D90000"/>
                  </a:solidFill>
                </a:rPr>
                <a:t>Energiatehokkuus</a:t>
              </a:r>
            </a:p>
          </p:txBody>
        </p:sp>
      </p:grpSp>
      <p:grpSp>
        <p:nvGrpSpPr>
          <p:cNvPr id="30" name="Gruppieren 31"/>
          <p:cNvGrpSpPr/>
          <p:nvPr/>
        </p:nvGrpSpPr>
        <p:grpSpPr>
          <a:xfrm>
            <a:off x="2406634" y="3444786"/>
            <a:ext cx="1785982" cy="421196"/>
            <a:chOff x="1179643" y="2543618"/>
            <a:chExt cx="1584137" cy="397986"/>
          </a:xfrm>
        </p:grpSpPr>
        <p:sp>
          <p:nvSpPr>
            <p:cNvPr id="31" name="Richtungspfeil 32"/>
            <p:cNvSpPr/>
            <p:nvPr/>
          </p:nvSpPr>
          <p:spPr bwMode="auto">
            <a:xfrm>
              <a:off x="1179643" y="2543618"/>
              <a:ext cx="1584137" cy="397986"/>
            </a:xfrm>
            <a:prstGeom prst="homePlate">
              <a:avLst/>
            </a:prstGeom>
            <a:solidFill>
              <a:schemeClr val="bg1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Rechteck 33"/>
            <p:cNvSpPr/>
            <p:nvPr/>
          </p:nvSpPr>
          <p:spPr bwMode="auto">
            <a:xfrm>
              <a:off x="1257301" y="2546931"/>
              <a:ext cx="1280172" cy="39467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dirty="0">
                  <a:solidFill>
                    <a:srgbClr val="D90000"/>
                  </a:solidFill>
                </a:rPr>
                <a:t>Mukavuus</a:t>
              </a:r>
            </a:p>
          </p:txBody>
        </p:sp>
      </p:grpSp>
      <p:grpSp>
        <p:nvGrpSpPr>
          <p:cNvPr id="33" name="Gruppieren 34"/>
          <p:cNvGrpSpPr/>
          <p:nvPr/>
        </p:nvGrpSpPr>
        <p:grpSpPr>
          <a:xfrm>
            <a:off x="1046511" y="5167024"/>
            <a:ext cx="2157282" cy="421196"/>
            <a:chOff x="1179643" y="2543618"/>
            <a:chExt cx="1584137" cy="397986"/>
          </a:xfrm>
        </p:grpSpPr>
        <p:sp>
          <p:nvSpPr>
            <p:cNvPr id="34" name="Richtungspfeil 35"/>
            <p:cNvSpPr/>
            <p:nvPr/>
          </p:nvSpPr>
          <p:spPr bwMode="auto">
            <a:xfrm>
              <a:off x="1179643" y="2543618"/>
              <a:ext cx="1584137" cy="397986"/>
            </a:xfrm>
            <a:prstGeom prst="homePlate">
              <a:avLst/>
            </a:prstGeom>
            <a:solidFill>
              <a:schemeClr val="bg1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hteck 36"/>
            <p:cNvSpPr/>
            <p:nvPr/>
          </p:nvSpPr>
          <p:spPr bwMode="auto">
            <a:xfrm>
              <a:off x="1257301" y="2546931"/>
              <a:ext cx="1280172" cy="39467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dirty="0">
                  <a:solidFill>
                    <a:srgbClr val="D90000"/>
                  </a:solidFill>
                </a:rPr>
                <a:t>Murtosuojaus</a:t>
              </a:r>
            </a:p>
          </p:txBody>
        </p:sp>
      </p:grpSp>
      <p:grpSp>
        <p:nvGrpSpPr>
          <p:cNvPr id="36" name="Gruppieren 37"/>
          <p:cNvGrpSpPr/>
          <p:nvPr/>
        </p:nvGrpSpPr>
        <p:grpSpPr>
          <a:xfrm>
            <a:off x="5429105" y="4450431"/>
            <a:ext cx="3487746" cy="421196"/>
            <a:chOff x="3647709" y="2289413"/>
            <a:chExt cx="1926611" cy="397986"/>
          </a:xfrm>
        </p:grpSpPr>
        <p:sp>
          <p:nvSpPr>
            <p:cNvPr id="37" name="Richtungspfeil 38"/>
            <p:cNvSpPr/>
            <p:nvPr/>
          </p:nvSpPr>
          <p:spPr bwMode="auto">
            <a:xfrm rot="10800000">
              <a:off x="3647709" y="2289413"/>
              <a:ext cx="1926611" cy="397986"/>
            </a:xfrm>
            <a:prstGeom prst="homePlate">
              <a:avLst/>
            </a:prstGeom>
            <a:solidFill>
              <a:schemeClr val="bg1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Rechteck 39"/>
            <p:cNvSpPr/>
            <p:nvPr/>
          </p:nvSpPr>
          <p:spPr bwMode="auto">
            <a:xfrm>
              <a:off x="3880710" y="2292726"/>
              <a:ext cx="1647672" cy="39467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de-DE" dirty="0">
                  <a:solidFill>
                    <a:srgbClr val="D90000"/>
                  </a:solidFill>
                </a:rPr>
                <a:t>Ympäristöystävällisyys </a:t>
              </a:r>
            </a:p>
          </p:txBody>
        </p:sp>
      </p:grpSp>
      <p:grpSp>
        <p:nvGrpSpPr>
          <p:cNvPr id="39" name="Gruppieren 40"/>
          <p:cNvGrpSpPr/>
          <p:nvPr/>
        </p:nvGrpSpPr>
        <p:grpSpPr>
          <a:xfrm>
            <a:off x="4964042" y="5164658"/>
            <a:ext cx="3397100" cy="421196"/>
            <a:chOff x="3647711" y="2289413"/>
            <a:chExt cx="1975578" cy="397986"/>
          </a:xfrm>
        </p:grpSpPr>
        <p:sp>
          <p:nvSpPr>
            <p:cNvPr id="40" name="Richtungspfeil 41"/>
            <p:cNvSpPr/>
            <p:nvPr/>
          </p:nvSpPr>
          <p:spPr bwMode="auto">
            <a:xfrm rot="10800000">
              <a:off x="3647711" y="2289413"/>
              <a:ext cx="1374328" cy="397986"/>
            </a:xfrm>
            <a:prstGeom prst="homePlate">
              <a:avLst/>
            </a:prstGeom>
            <a:solidFill>
              <a:schemeClr val="bg1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" name="Rechteck 42"/>
            <p:cNvSpPr/>
            <p:nvPr/>
          </p:nvSpPr>
          <p:spPr bwMode="auto">
            <a:xfrm>
              <a:off x="3975617" y="2292726"/>
              <a:ext cx="1647672" cy="39467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dirty="0">
                  <a:solidFill>
                    <a:srgbClr val="D90000"/>
                  </a:solidFill>
                </a:rPr>
                <a:t>Yksilöllisyys</a:t>
              </a:r>
            </a:p>
          </p:txBody>
        </p:sp>
      </p:grpSp>
      <p:grpSp>
        <p:nvGrpSpPr>
          <p:cNvPr id="42" name="Gruppieren 43"/>
          <p:cNvGrpSpPr/>
          <p:nvPr/>
        </p:nvGrpSpPr>
        <p:grpSpPr>
          <a:xfrm>
            <a:off x="5017123" y="4496009"/>
            <a:ext cx="322159" cy="302415"/>
            <a:chOff x="5381625" y="3444875"/>
            <a:chExt cx="285750" cy="285750"/>
          </a:xfrm>
        </p:grpSpPr>
        <p:sp>
          <p:nvSpPr>
            <p:cNvPr id="43" name="Ellipse 44"/>
            <p:cNvSpPr/>
            <p:nvPr/>
          </p:nvSpPr>
          <p:spPr bwMode="auto">
            <a:xfrm>
              <a:off x="5381625" y="3444875"/>
              <a:ext cx="285750" cy="28575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Ellipse 45"/>
            <p:cNvSpPr/>
            <p:nvPr/>
          </p:nvSpPr>
          <p:spPr bwMode="auto">
            <a:xfrm>
              <a:off x="5478639" y="3541886"/>
              <a:ext cx="91722" cy="9172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" name="Ellipse 46"/>
            <p:cNvSpPr/>
            <p:nvPr/>
          </p:nvSpPr>
          <p:spPr bwMode="auto">
            <a:xfrm>
              <a:off x="5441950" y="3505197"/>
              <a:ext cx="165100" cy="165100"/>
            </a:xfrm>
            <a:prstGeom prst="ellips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6" name="Gruppieren 47"/>
          <p:cNvGrpSpPr/>
          <p:nvPr/>
        </p:nvGrpSpPr>
        <p:grpSpPr>
          <a:xfrm>
            <a:off x="5468406" y="3786676"/>
            <a:ext cx="322159" cy="302415"/>
            <a:chOff x="5381625" y="3444875"/>
            <a:chExt cx="285750" cy="285750"/>
          </a:xfrm>
        </p:grpSpPr>
        <p:sp>
          <p:nvSpPr>
            <p:cNvPr id="47" name="Ellipse 48"/>
            <p:cNvSpPr/>
            <p:nvPr/>
          </p:nvSpPr>
          <p:spPr bwMode="auto">
            <a:xfrm>
              <a:off x="5381625" y="3444875"/>
              <a:ext cx="285750" cy="28575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Ellipse 49"/>
            <p:cNvSpPr/>
            <p:nvPr/>
          </p:nvSpPr>
          <p:spPr bwMode="auto">
            <a:xfrm>
              <a:off x="5478639" y="3541886"/>
              <a:ext cx="91722" cy="9172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Ellipse 50"/>
            <p:cNvSpPr/>
            <p:nvPr/>
          </p:nvSpPr>
          <p:spPr bwMode="auto">
            <a:xfrm>
              <a:off x="5441950" y="3505197"/>
              <a:ext cx="165100" cy="165100"/>
            </a:xfrm>
            <a:prstGeom prst="ellips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cxnSp>
        <p:nvCxnSpPr>
          <p:cNvPr id="50" name="Gerader Verbinder 51"/>
          <p:cNvCxnSpPr>
            <a:stCxn id="14" idx="4"/>
            <a:endCxn id="49" idx="7"/>
          </p:cNvCxnSpPr>
          <p:nvPr/>
        </p:nvCxnSpPr>
        <p:spPr bwMode="auto">
          <a:xfrm>
            <a:off x="5132342" y="2600370"/>
            <a:ext cx="562952" cy="1275734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Gerader Verbinder 52"/>
          <p:cNvCxnSpPr>
            <a:stCxn id="48" idx="2"/>
            <a:endCxn id="18" idx="6"/>
          </p:cNvCxnSpPr>
          <p:nvPr/>
        </p:nvCxnSpPr>
        <p:spPr bwMode="auto">
          <a:xfrm flipH="1" flipV="1">
            <a:off x="4307182" y="3644664"/>
            <a:ext cx="1270599" cy="293217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Gerader Verbinder 53"/>
          <p:cNvCxnSpPr>
            <a:stCxn id="18" idx="4"/>
            <a:endCxn id="44" idx="1"/>
          </p:cNvCxnSpPr>
          <p:nvPr/>
        </p:nvCxnSpPr>
        <p:spPr bwMode="auto">
          <a:xfrm>
            <a:off x="4255478" y="3693199"/>
            <a:ext cx="886164" cy="919695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Gerader Verbinder 54"/>
          <p:cNvCxnSpPr>
            <a:stCxn id="44" idx="2"/>
            <a:endCxn id="22" idx="7"/>
          </p:cNvCxnSpPr>
          <p:nvPr/>
        </p:nvCxnSpPr>
        <p:spPr bwMode="auto">
          <a:xfrm flipH="1">
            <a:off x="3223991" y="4647214"/>
            <a:ext cx="1902507" cy="676429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Gerader Verbinder 55"/>
          <p:cNvCxnSpPr>
            <a:stCxn id="22" idx="6"/>
            <a:endCxn id="10" idx="2"/>
          </p:cNvCxnSpPr>
          <p:nvPr/>
        </p:nvCxnSpPr>
        <p:spPr bwMode="auto">
          <a:xfrm>
            <a:off x="3239135" y="5357963"/>
            <a:ext cx="1429982" cy="41132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Gerader Verbinder 56"/>
          <p:cNvCxnSpPr>
            <a:stCxn id="14" idx="4"/>
            <a:endCxn id="18" idx="0"/>
          </p:cNvCxnSpPr>
          <p:nvPr/>
        </p:nvCxnSpPr>
        <p:spPr bwMode="auto">
          <a:xfrm flipH="1">
            <a:off x="4255478" y="2600370"/>
            <a:ext cx="876864" cy="995758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Gerader Verbinder 57"/>
          <p:cNvCxnSpPr>
            <a:stCxn id="48" idx="3"/>
            <a:endCxn id="44" idx="7"/>
          </p:cNvCxnSpPr>
          <p:nvPr/>
        </p:nvCxnSpPr>
        <p:spPr bwMode="auto">
          <a:xfrm flipH="1">
            <a:off x="5214763" y="3972200"/>
            <a:ext cx="378162" cy="640694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Gerader Verbinder 58"/>
          <p:cNvCxnSpPr>
            <a:stCxn id="18" idx="4"/>
            <a:endCxn id="10" idx="0"/>
          </p:cNvCxnSpPr>
          <p:nvPr/>
        </p:nvCxnSpPr>
        <p:spPr bwMode="auto">
          <a:xfrm>
            <a:off x="4255478" y="3693199"/>
            <a:ext cx="465344" cy="165736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8" name="Gruppieren 59"/>
          <p:cNvGrpSpPr/>
          <p:nvPr/>
        </p:nvGrpSpPr>
        <p:grpSpPr>
          <a:xfrm>
            <a:off x="2620184" y="4280213"/>
            <a:ext cx="1829152" cy="421196"/>
            <a:chOff x="1179643" y="2543618"/>
            <a:chExt cx="1584137" cy="397986"/>
          </a:xfrm>
        </p:grpSpPr>
        <p:sp>
          <p:nvSpPr>
            <p:cNvPr id="59" name="Richtungspfeil 60"/>
            <p:cNvSpPr/>
            <p:nvPr/>
          </p:nvSpPr>
          <p:spPr bwMode="auto">
            <a:xfrm>
              <a:off x="1179643" y="2543618"/>
              <a:ext cx="1584137" cy="397986"/>
            </a:xfrm>
            <a:prstGeom prst="homePlate">
              <a:avLst/>
            </a:prstGeom>
            <a:solidFill>
              <a:schemeClr val="bg1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" name="Rechteck 61"/>
            <p:cNvSpPr/>
            <p:nvPr/>
          </p:nvSpPr>
          <p:spPr bwMode="auto">
            <a:xfrm>
              <a:off x="1257301" y="2546931"/>
              <a:ext cx="1280172" cy="39467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dirty="0">
                  <a:solidFill>
                    <a:srgbClr val="D90000"/>
                  </a:solidFill>
                </a:rPr>
                <a:t>Turvallisuus</a:t>
              </a:r>
            </a:p>
          </p:txBody>
        </p:sp>
      </p:grpSp>
      <p:grpSp>
        <p:nvGrpSpPr>
          <p:cNvPr id="61" name="Gruppieren 42"/>
          <p:cNvGrpSpPr/>
          <p:nvPr/>
        </p:nvGrpSpPr>
        <p:grpSpPr>
          <a:xfrm>
            <a:off x="4314048" y="4334211"/>
            <a:ext cx="322159" cy="302415"/>
            <a:chOff x="5381625" y="3444875"/>
            <a:chExt cx="285750" cy="285750"/>
          </a:xfrm>
        </p:grpSpPr>
        <p:sp>
          <p:nvSpPr>
            <p:cNvPr id="62" name="Ellipse 43"/>
            <p:cNvSpPr/>
            <p:nvPr/>
          </p:nvSpPr>
          <p:spPr bwMode="auto">
            <a:xfrm>
              <a:off x="5381625" y="3444875"/>
              <a:ext cx="285750" cy="28575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" name="Ellipse 44"/>
            <p:cNvSpPr/>
            <p:nvPr/>
          </p:nvSpPr>
          <p:spPr bwMode="auto">
            <a:xfrm>
              <a:off x="5478639" y="3541886"/>
              <a:ext cx="91722" cy="9172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4" name="Ellipse 45"/>
            <p:cNvSpPr/>
            <p:nvPr/>
          </p:nvSpPr>
          <p:spPr bwMode="auto">
            <a:xfrm>
              <a:off x="5441950" y="3505197"/>
              <a:ext cx="165100" cy="165100"/>
            </a:xfrm>
            <a:prstGeom prst="ellips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cxnSp>
        <p:nvCxnSpPr>
          <p:cNvPr id="65" name="Straight Connector 4"/>
          <p:cNvCxnSpPr>
            <a:stCxn id="64" idx="7"/>
            <a:endCxn id="49" idx="3"/>
          </p:cNvCxnSpPr>
          <p:nvPr/>
        </p:nvCxnSpPr>
        <p:spPr bwMode="auto">
          <a:xfrm flipV="1">
            <a:off x="4540936" y="3999657"/>
            <a:ext cx="1022740" cy="423982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6" name="Gruppieren 13"/>
          <p:cNvGrpSpPr/>
          <p:nvPr/>
        </p:nvGrpSpPr>
        <p:grpSpPr>
          <a:xfrm>
            <a:off x="2740601" y="2328813"/>
            <a:ext cx="322159" cy="302415"/>
            <a:chOff x="5381625" y="3444875"/>
            <a:chExt cx="285750" cy="285750"/>
          </a:xfrm>
        </p:grpSpPr>
        <p:sp>
          <p:nvSpPr>
            <p:cNvPr id="67" name="Ellipse 14"/>
            <p:cNvSpPr/>
            <p:nvPr/>
          </p:nvSpPr>
          <p:spPr bwMode="auto">
            <a:xfrm>
              <a:off x="5381625" y="3444875"/>
              <a:ext cx="285750" cy="28575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8" name="Ellipse 15"/>
            <p:cNvSpPr/>
            <p:nvPr/>
          </p:nvSpPr>
          <p:spPr bwMode="auto">
            <a:xfrm>
              <a:off x="5478639" y="3541886"/>
              <a:ext cx="91722" cy="9172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" name="Ellipse 16"/>
            <p:cNvSpPr/>
            <p:nvPr/>
          </p:nvSpPr>
          <p:spPr bwMode="auto">
            <a:xfrm>
              <a:off x="5441950" y="3505197"/>
              <a:ext cx="165100" cy="165100"/>
            </a:xfrm>
            <a:prstGeom prst="ellips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cxnSp>
        <p:nvCxnSpPr>
          <p:cNvPr id="70" name="Gerader Verbinder 52"/>
          <p:cNvCxnSpPr>
            <a:stCxn id="19" idx="1"/>
          </p:cNvCxnSpPr>
          <p:nvPr/>
        </p:nvCxnSpPr>
        <p:spPr bwMode="auto">
          <a:xfrm flipH="1" flipV="1">
            <a:off x="2923244" y="2529400"/>
            <a:ext cx="1266424" cy="1053487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1" name="Gruppieren 31"/>
          <p:cNvGrpSpPr/>
          <p:nvPr/>
        </p:nvGrpSpPr>
        <p:grpSpPr>
          <a:xfrm>
            <a:off x="662584" y="2282157"/>
            <a:ext cx="2259699" cy="421196"/>
            <a:chOff x="1179643" y="2543618"/>
            <a:chExt cx="1584137" cy="397986"/>
          </a:xfrm>
        </p:grpSpPr>
        <p:sp>
          <p:nvSpPr>
            <p:cNvPr id="72" name="Richtungspfeil 32"/>
            <p:cNvSpPr/>
            <p:nvPr/>
          </p:nvSpPr>
          <p:spPr bwMode="auto">
            <a:xfrm>
              <a:off x="1179643" y="2543618"/>
              <a:ext cx="1584137" cy="397986"/>
            </a:xfrm>
            <a:prstGeom prst="homePlate">
              <a:avLst/>
            </a:prstGeom>
            <a:solidFill>
              <a:schemeClr val="bg1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" name="Rechteck 33"/>
            <p:cNvSpPr/>
            <p:nvPr/>
          </p:nvSpPr>
          <p:spPr bwMode="auto">
            <a:xfrm>
              <a:off x="1257301" y="2546931"/>
              <a:ext cx="1280172" cy="39467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dirty="0">
                  <a:solidFill>
                    <a:srgbClr val="D90000"/>
                  </a:solidFill>
                </a:rPr>
                <a:t>Pilvipalvelut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159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 bwMode="gray">
          <a:xfrm>
            <a:off x="5345290" y="1282700"/>
            <a:ext cx="1792110" cy="4695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Tulevaisuuden</a:t>
            </a:r>
            <a:r>
              <a:rPr lang="en-US" dirty="0"/>
              <a:t>  </a:t>
            </a:r>
            <a:r>
              <a:rPr lang="en-US" dirty="0" err="1"/>
              <a:t>älykäs</a:t>
            </a:r>
            <a:r>
              <a:rPr lang="en-US" dirty="0"/>
              <a:t> </a:t>
            </a:r>
            <a:r>
              <a:rPr lang="en-US" dirty="0" err="1"/>
              <a:t>rakennus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vain </a:t>
            </a:r>
            <a:r>
              <a:rPr lang="en-US" dirty="0" err="1"/>
              <a:t>teknologiaa</a:t>
            </a:r>
            <a:r>
              <a:rPr lang="en-US" dirty="0"/>
              <a:t> ja </a:t>
            </a:r>
            <a:r>
              <a:rPr lang="en-US" dirty="0" err="1"/>
              <a:t>laitteita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AF5C42-3451-4ADA-B792-3353785F50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844BF6-66EB-4F04-9122-61BFCF2C8B4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25F9FB-736A-4DED-98FB-79F4F0357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/>
          </p:nvPr>
        </p:nvSpPr>
        <p:spPr>
          <a:xfrm>
            <a:off x="4857840" y="1937016"/>
            <a:ext cx="2457360" cy="3980918"/>
          </a:xfrm>
        </p:spPr>
        <p:txBody>
          <a:bodyPr/>
          <a:lstStyle/>
          <a:p>
            <a:r>
              <a:rPr lang="fi-FI" dirty="0">
                <a:cs typeface="ＭＳ Ｐゴシック" charset="0"/>
              </a:rPr>
              <a:t>Älyverkko huolehtii </a:t>
            </a:r>
            <a:r>
              <a:rPr lang="fi-FI" dirty="0" smtClean="0">
                <a:cs typeface="ＭＳ Ｐゴシック" charset="0"/>
              </a:rPr>
              <a:t>sähkön </a:t>
            </a:r>
            <a:r>
              <a:rPr lang="fi-FI" dirty="0">
                <a:cs typeface="ＭＳ Ｐゴシック" charset="0"/>
              </a:rPr>
              <a:t>saatavuudesta ja käytettävyydestä.</a:t>
            </a:r>
          </a:p>
          <a:p>
            <a:endParaRPr lang="fi-FI" dirty="0" smtClean="0">
              <a:solidFill>
                <a:srgbClr val="FF0000"/>
              </a:solidFill>
              <a:cs typeface="ＭＳ Ｐゴシック" charset="0"/>
            </a:endParaRPr>
          </a:p>
          <a:p>
            <a:r>
              <a:rPr lang="fi-FI" b="1" dirty="0" smtClean="0">
                <a:solidFill>
                  <a:srgbClr val="FF0000"/>
                </a:solidFill>
                <a:cs typeface="ＭＳ Ｐゴシック" charset="0"/>
              </a:rPr>
              <a:t>100 </a:t>
            </a:r>
            <a:r>
              <a:rPr lang="fi-FI" b="1" dirty="0">
                <a:solidFill>
                  <a:srgbClr val="FF0000"/>
                </a:solidFill>
                <a:cs typeface="ＭＳ Ｐゴシック" charset="0"/>
              </a:rPr>
              <a:t>% </a:t>
            </a:r>
            <a:r>
              <a:rPr lang="fi-FI" dirty="0">
                <a:cs typeface="ＭＳ Ｐゴシック" charset="0"/>
              </a:rPr>
              <a:t>uusista rakennuksista </a:t>
            </a:r>
            <a:r>
              <a:rPr lang="fi-FI" dirty="0" smtClean="0">
                <a:cs typeface="ＭＳ Ｐゴシック" charset="0"/>
              </a:rPr>
              <a:t/>
            </a:r>
            <a:br>
              <a:rPr lang="fi-FI" dirty="0" smtClean="0">
                <a:cs typeface="ＭＳ Ｐゴシック" charset="0"/>
              </a:rPr>
            </a:br>
            <a:r>
              <a:rPr lang="fi-FI" dirty="0" smtClean="0">
                <a:cs typeface="ＭＳ Ｐゴシック" charset="0"/>
              </a:rPr>
              <a:t>tuottaa </a:t>
            </a:r>
            <a:r>
              <a:rPr lang="fi-FI" dirty="0">
                <a:cs typeface="ＭＳ Ｐゴシック" charset="0"/>
              </a:rPr>
              <a:t>uusiutuvaa energiaa</a:t>
            </a:r>
            <a:r>
              <a:rPr lang="fi-FI" dirty="0" smtClean="0">
                <a:cs typeface="ＭＳ Ｐゴシック" charset="0"/>
              </a:rPr>
              <a:t>.</a:t>
            </a:r>
          </a:p>
          <a:p>
            <a:endParaRPr lang="fi-FI" dirty="0">
              <a:cs typeface="ＭＳ Ｐゴシック" charset="0"/>
            </a:endParaRPr>
          </a:p>
          <a:p>
            <a:pPr>
              <a:defRPr/>
            </a:pPr>
            <a:r>
              <a:rPr lang="fi-FI" dirty="0"/>
              <a:t>Rakennukset </a:t>
            </a:r>
            <a:r>
              <a:rPr lang="fi-FI" dirty="0" smtClean="0"/>
              <a:t>ovat osana liikenteen </a:t>
            </a:r>
            <a:r>
              <a:rPr lang="fi-FI" dirty="0"/>
              <a:t>sähköistymistä</a:t>
            </a:r>
            <a:r>
              <a:rPr lang="fi-FI" dirty="0" smtClean="0"/>
              <a:t>.</a:t>
            </a:r>
          </a:p>
          <a:p>
            <a:pPr>
              <a:defRPr/>
            </a:pPr>
            <a:endParaRPr lang="fi-FI" dirty="0"/>
          </a:p>
          <a:p>
            <a:pPr>
              <a:defRPr/>
            </a:pPr>
            <a:r>
              <a:rPr lang="fi-FI" dirty="0"/>
              <a:t>Automaatiojärjestelmät 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varmistavat  </a:t>
            </a:r>
            <a:r>
              <a:rPr lang="fi-FI" dirty="0"/>
              <a:t>energiatehokkuuden. </a:t>
            </a:r>
            <a:endParaRPr lang="fi-FI" dirty="0" smtClean="0"/>
          </a:p>
          <a:p>
            <a:pPr>
              <a:defRPr/>
            </a:pPr>
            <a:endParaRPr lang="fi-FI" dirty="0"/>
          </a:p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1137831" y="1937016"/>
            <a:ext cx="2650956" cy="3918610"/>
          </a:xfrm>
        </p:spPr>
        <p:txBody>
          <a:bodyPr/>
          <a:lstStyle/>
          <a:p>
            <a:pPr>
              <a:defRPr/>
            </a:pPr>
            <a:r>
              <a:rPr lang="fi-FI" dirty="0">
                <a:cs typeface="ＭＳ Ｐゴシック" charset="0"/>
              </a:rPr>
              <a:t>Taloautomaatio ja </a:t>
            </a:r>
            <a:r>
              <a:rPr lang="fi-FI" dirty="0" smtClean="0">
                <a:cs typeface="ＭＳ Ｐゴシック" charset="0"/>
              </a:rPr>
              <a:t>sensorien </a:t>
            </a:r>
            <a:r>
              <a:rPr lang="fi-FI" dirty="0">
                <a:cs typeface="ＭＳ Ｐゴシック" charset="0"/>
              </a:rPr>
              <a:t>määrä lisääntyvät merkittävästi.</a:t>
            </a:r>
          </a:p>
          <a:p>
            <a:pPr>
              <a:defRPr/>
            </a:pPr>
            <a:endParaRPr lang="fi-FI" dirty="0" smtClean="0">
              <a:cs typeface="ＭＳ Ｐゴシック" charset="0"/>
            </a:endParaRPr>
          </a:p>
          <a:p>
            <a:pPr>
              <a:defRPr/>
            </a:pPr>
            <a:r>
              <a:rPr lang="fi-FI" dirty="0" smtClean="0">
                <a:cs typeface="ＭＳ Ｐゴシック" charset="0"/>
              </a:rPr>
              <a:t>Sensorit </a:t>
            </a:r>
            <a:r>
              <a:rPr lang="fi-FI" dirty="0">
                <a:cs typeface="ＭＳ Ｐゴシック" charset="0"/>
              </a:rPr>
              <a:t>ja laitteet yhdistyvät tietoturvallisella alustalla.</a:t>
            </a:r>
          </a:p>
          <a:p>
            <a:pPr>
              <a:defRPr/>
            </a:pPr>
            <a:endParaRPr lang="fi-FI" dirty="0" smtClean="0">
              <a:cs typeface="ＭＳ Ｐゴシック" charset="0"/>
            </a:endParaRPr>
          </a:p>
          <a:p>
            <a:pPr>
              <a:defRPr/>
            </a:pPr>
            <a:r>
              <a:rPr lang="fi-FI" dirty="0" smtClean="0">
                <a:cs typeface="ＭＳ Ｐゴシック" charset="0"/>
              </a:rPr>
              <a:t>Yli </a:t>
            </a:r>
            <a:r>
              <a:rPr lang="fi-FI" b="1" dirty="0" smtClean="0">
                <a:solidFill>
                  <a:srgbClr val="FF0000"/>
                </a:solidFill>
                <a:cs typeface="ＭＳ Ｐゴシック" charset="0"/>
              </a:rPr>
              <a:t>70</a:t>
            </a:r>
            <a:r>
              <a:rPr lang="fi-FI" b="1" dirty="0">
                <a:solidFill>
                  <a:srgbClr val="FF0000"/>
                </a:solidFill>
                <a:cs typeface="ＭＳ Ｐゴシック" charset="0"/>
              </a:rPr>
              <a:t>% </a:t>
            </a:r>
            <a:r>
              <a:rPr lang="fi-FI" dirty="0">
                <a:cs typeface="ＭＳ Ｐゴシック" charset="0"/>
              </a:rPr>
              <a:t>uusista </a:t>
            </a:r>
            <a:r>
              <a:rPr lang="fi-FI" dirty="0" smtClean="0">
                <a:cs typeface="ＭＳ Ｐゴシック" charset="0"/>
              </a:rPr>
              <a:t>rakennuksista </a:t>
            </a:r>
            <a:r>
              <a:rPr lang="fi-FI" dirty="0">
                <a:cs typeface="ＭＳ Ｐゴシック" charset="0"/>
              </a:rPr>
              <a:t>on automatisoitu.</a:t>
            </a:r>
          </a:p>
          <a:p>
            <a:pPr>
              <a:defRPr/>
            </a:pPr>
            <a:endParaRPr lang="fi-FI" dirty="0" smtClean="0">
              <a:cs typeface="ＭＳ Ｐゴシック" charset="0"/>
            </a:endParaRPr>
          </a:p>
          <a:p>
            <a:pPr>
              <a:defRPr/>
            </a:pPr>
            <a:r>
              <a:rPr lang="fi-FI" dirty="0" smtClean="0">
                <a:cs typeface="ＭＳ Ｐゴシック" charset="0"/>
              </a:rPr>
              <a:t>Asuntojen </a:t>
            </a:r>
            <a:r>
              <a:rPr lang="fi-FI" dirty="0">
                <a:cs typeface="ＭＳ Ｐゴシック" charset="0"/>
              </a:rPr>
              <a:t>energiakustannukset vähenevät</a:t>
            </a:r>
            <a:r>
              <a:rPr lang="fi-FI" dirty="0">
                <a:solidFill>
                  <a:srgbClr val="FF0000"/>
                </a:solidFill>
                <a:cs typeface="ＭＳ Ｐゴシック" charset="0"/>
              </a:rPr>
              <a:t> </a:t>
            </a:r>
            <a:r>
              <a:rPr lang="fi-FI" b="1" dirty="0">
                <a:solidFill>
                  <a:srgbClr val="FF0000"/>
                </a:solidFill>
                <a:cs typeface="ＭＳ Ｐゴシック" charset="0"/>
              </a:rPr>
              <a:t>30 %</a:t>
            </a:r>
          </a:p>
          <a:p>
            <a:pPr>
              <a:defRPr/>
            </a:pPr>
            <a:endParaRPr lang="fi-FI" dirty="0" smtClean="0">
              <a:cs typeface="ＭＳ Ｐゴシック" charset="0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Se </a:t>
            </a:r>
            <a:r>
              <a:rPr lang="en-US" dirty="0" smtClean="0"/>
              <a:t>on </a:t>
            </a:r>
            <a:r>
              <a:rPr lang="en-US" dirty="0" err="1" smtClean="0"/>
              <a:t>huoletonta</a:t>
            </a:r>
            <a:r>
              <a:rPr lang="en-US" dirty="0" smtClean="0"/>
              <a:t> </a:t>
            </a:r>
            <a:r>
              <a:rPr lang="en-US" dirty="0" err="1" smtClean="0"/>
              <a:t>arkea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 err="1" smtClean="0"/>
              <a:t>hyvinvointia</a:t>
            </a:r>
            <a:r>
              <a:rPr lang="en-US" dirty="0" smtClean="0"/>
              <a:t> ja </a:t>
            </a:r>
            <a:r>
              <a:rPr lang="en-US" dirty="0" err="1" smtClean="0"/>
              <a:t>turvallisuutta</a:t>
            </a:r>
            <a:r>
              <a:rPr lang="en-US" dirty="0" smtClean="0"/>
              <a:t> </a:t>
            </a:r>
            <a:r>
              <a:rPr lang="en-US" dirty="0" err="1" smtClean="0"/>
              <a:t>ympäristöä</a:t>
            </a:r>
            <a:r>
              <a:rPr lang="en-US" dirty="0" smtClean="0"/>
              <a:t> </a:t>
            </a:r>
            <a:r>
              <a:rPr lang="en-US" dirty="0" err="1" smtClean="0"/>
              <a:t>säästäen</a:t>
            </a:r>
            <a:endParaRPr lang="en-US" dirty="0"/>
          </a:p>
        </p:txBody>
      </p:sp>
      <p:sp>
        <p:nvSpPr>
          <p:cNvPr id="20" name="Content Placeholder 17"/>
          <p:cNvSpPr txBox="1">
            <a:spLocks/>
          </p:cNvSpPr>
          <p:nvPr/>
        </p:nvSpPr>
        <p:spPr bwMode="gray">
          <a:xfrm>
            <a:off x="8405447" y="1937016"/>
            <a:ext cx="3447818" cy="39809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Rakennus </a:t>
            </a:r>
            <a:r>
              <a:rPr lang="fi-FI" dirty="0" smtClean="0"/>
              <a:t>mahdollistaa sähkön kysyntäjouston: </a:t>
            </a:r>
            <a:r>
              <a:rPr lang="fi-FI" dirty="0"/>
              <a:t>se </a:t>
            </a:r>
            <a:r>
              <a:rPr lang="fi-FI" dirty="0" smtClean="0"/>
              <a:t>varastoi </a:t>
            </a:r>
            <a:r>
              <a:rPr lang="fi-FI" dirty="0"/>
              <a:t>ja kuluttaa </a:t>
            </a:r>
            <a:r>
              <a:rPr lang="fi-FI" dirty="0" smtClean="0"/>
              <a:t>energiaa ennustemallien mukaan.</a:t>
            </a:r>
            <a:endParaRPr lang="fi-FI" dirty="0"/>
          </a:p>
          <a:p>
            <a:endParaRPr lang="fi-FI" dirty="0" smtClean="0">
              <a:cs typeface="ＭＳ Ｐゴシック" charset="0"/>
            </a:endParaRPr>
          </a:p>
          <a:p>
            <a:r>
              <a:rPr lang="fi-FI" dirty="0" smtClean="0">
                <a:cs typeface="ＭＳ Ｐゴシック" charset="0"/>
              </a:rPr>
              <a:t>Rakennusten </a:t>
            </a:r>
            <a:r>
              <a:rPr lang="fi-FI" dirty="0">
                <a:cs typeface="ＭＳ Ｐゴシック" charset="0"/>
              </a:rPr>
              <a:t>älytoiminnot </a:t>
            </a:r>
            <a:r>
              <a:rPr lang="fi-FI" dirty="0" smtClean="0">
                <a:cs typeface="ＭＳ Ｐゴシック" charset="0"/>
              </a:rPr>
              <a:t>tunnistavat </a:t>
            </a:r>
            <a:r>
              <a:rPr lang="fi-FI" dirty="0">
                <a:cs typeface="ＭＳ Ｐゴシック" charset="0"/>
              </a:rPr>
              <a:t>käyttäjät, tarpeet ja </a:t>
            </a:r>
            <a:r>
              <a:rPr lang="fi-FI" dirty="0" smtClean="0">
                <a:cs typeface="ＭＳ Ｐゴシック" charset="0"/>
              </a:rPr>
              <a:t>tilanteet lisäten mukavuutta ja turvallisuutta. </a:t>
            </a:r>
          </a:p>
          <a:p>
            <a:endParaRPr lang="fi-FI" dirty="0" smtClean="0">
              <a:cs typeface="ＭＳ Ｐゴシック" charset="0"/>
            </a:endParaRPr>
          </a:p>
          <a:p>
            <a:r>
              <a:rPr lang="fi-FI" dirty="0" smtClean="0">
                <a:cs typeface="ＭＳ Ｐゴシック" charset="0"/>
              </a:rPr>
              <a:t>Älyteknologia </a:t>
            </a:r>
            <a:r>
              <a:rPr lang="fi-FI" dirty="0">
                <a:cs typeface="ＭＳ Ｐゴシック" charset="0"/>
              </a:rPr>
              <a:t>seuraa </a:t>
            </a:r>
            <a:r>
              <a:rPr lang="fi-FI" dirty="0" smtClean="0">
                <a:cs typeface="ＭＳ Ｐゴシック" charset="0"/>
              </a:rPr>
              <a:t>asukkaiden </a:t>
            </a:r>
            <a:r>
              <a:rPr lang="fi-FI" dirty="0">
                <a:cs typeface="ＭＳ Ｐゴシック" charset="0"/>
              </a:rPr>
              <a:t>ja talon hyvinvointia ja ohjaa </a:t>
            </a:r>
            <a:r>
              <a:rPr lang="fi-FI" dirty="0" smtClean="0">
                <a:cs typeface="ＭＳ Ｐゴシック" charset="0"/>
              </a:rPr>
              <a:t>vähentämään </a:t>
            </a:r>
            <a:r>
              <a:rPr lang="fi-FI" dirty="0">
                <a:cs typeface="ＭＳ Ｐゴシック" charset="0"/>
              </a:rPr>
              <a:t>energiakulutusta. </a:t>
            </a:r>
          </a:p>
          <a:p>
            <a:endParaRPr lang="fi-FI" dirty="0" smtClean="0">
              <a:cs typeface="ＭＳ Ｐゴシック" charset="0"/>
            </a:endParaRPr>
          </a:p>
          <a:p>
            <a:r>
              <a:rPr lang="fi-FI" dirty="0" smtClean="0">
                <a:cs typeface="ＭＳ Ｐゴシック" charset="0"/>
              </a:rPr>
              <a:t>Automatisointi </a:t>
            </a:r>
            <a:r>
              <a:rPr lang="fi-FI" dirty="0">
                <a:cs typeface="ＭＳ Ｐゴシック" charset="0"/>
              </a:rPr>
              <a:t>lisää asumismukavuutta ja arjen </a:t>
            </a:r>
            <a:r>
              <a:rPr lang="fi-FI" dirty="0" smtClean="0">
                <a:cs typeface="ＭＳ Ｐゴシック" charset="0"/>
              </a:rPr>
              <a:t>turvallisuutta. </a:t>
            </a:r>
            <a:endParaRPr lang="fi-FI" dirty="0">
              <a:cs typeface="ＭＳ Ｐゴシック" charset="0"/>
            </a:endParaRPr>
          </a:p>
          <a:p>
            <a:endParaRPr lang="fi-FI" dirty="0">
              <a:cs typeface="ＭＳ Ｐゴシック" charset="0"/>
            </a:endParaRPr>
          </a:p>
          <a:p>
            <a:endParaRPr lang="fi-FI" dirty="0">
              <a:cs typeface="ＭＳ Ｐゴシック" charset="0"/>
            </a:endParaRPr>
          </a:p>
          <a:p>
            <a:endParaRPr lang="fi-FI" dirty="0">
              <a:cs typeface="ＭＳ Ｐゴシック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366" y="4704464"/>
            <a:ext cx="485001" cy="4893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039" y="3844656"/>
            <a:ext cx="377655" cy="4343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82" y="4608598"/>
            <a:ext cx="499624" cy="426645"/>
          </a:xfrm>
          <a:prstGeom prst="rect">
            <a:avLst/>
          </a:prstGeom>
        </p:spPr>
      </p:pic>
      <p:pic>
        <p:nvPicPr>
          <p:cNvPr id="40" name="Picture 39"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87" y="1986534"/>
            <a:ext cx="521344" cy="53292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26" y="2959141"/>
            <a:ext cx="438480" cy="45936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8" y="3698392"/>
            <a:ext cx="526716" cy="52671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32469" y="1957495"/>
            <a:ext cx="609600" cy="3163198"/>
            <a:chOff x="3963802" y="1957495"/>
            <a:chExt cx="609600" cy="316319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802" y="2815390"/>
              <a:ext cx="609600" cy="6096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212" y="3740459"/>
              <a:ext cx="381765" cy="50174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722" y="1957495"/>
              <a:ext cx="365760" cy="483853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7976" y="4602693"/>
              <a:ext cx="518000" cy="518000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456" y="1957495"/>
            <a:ext cx="536820" cy="536820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391635" y="2881587"/>
            <a:ext cx="522207" cy="510817"/>
            <a:chOff x="8011080" y="2719440"/>
            <a:chExt cx="445680" cy="435960"/>
          </a:xfrm>
        </p:grpSpPr>
        <p:sp>
          <p:nvSpPr>
            <p:cNvPr id="52" name="Freeform: Shape 448"/>
            <p:cNvSpPr/>
            <p:nvPr/>
          </p:nvSpPr>
          <p:spPr>
            <a:xfrm>
              <a:off x="8011080" y="3155400"/>
              <a:ext cx="4456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39">
                  <a:moveTo>
                    <a:pt x="0" y="0"/>
                  </a:moveTo>
                  <a:cubicBezTo>
                    <a:pt x="413" y="0"/>
                    <a:pt x="826" y="0"/>
                    <a:pt x="1239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10080" tIns="10080" rIns="10080" bIns="1008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3" name="Freeform: Shape 449"/>
            <p:cNvSpPr/>
            <p:nvPr/>
          </p:nvSpPr>
          <p:spPr>
            <a:xfrm>
              <a:off x="8173440" y="2790360"/>
              <a:ext cx="121320" cy="121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8" h="338">
                  <a:moveTo>
                    <a:pt x="338" y="169"/>
                  </a:moveTo>
                  <a:cubicBezTo>
                    <a:pt x="338" y="200"/>
                    <a:pt x="331" y="227"/>
                    <a:pt x="316" y="254"/>
                  </a:cubicBezTo>
                  <a:cubicBezTo>
                    <a:pt x="300" y="281"/>
                    <a:pt x="281" y="300"/>
                    <a:pt x="254" y="316"/>
                  </a:cubicBezTo>
                  <a:cubicBezTo>
                    <a:pt x="227" y="331"/>
                    <a:pt x="200" y="338"/>
                    <a:pt x="169" y="338"/>
                  </a:cubicBezTo>
                  <a:cubicBezTo>
                    <a:pt x="138" y="338"/>
                    <a:pt x="111" y="331"/>
                    <a:pt x="84" y="316"/>
                  </a:cubicBezTo>
                  <a:cubicBezTo>
                    <a:pt x="57" y="300"/>
                    <a:pt x="37" y="281"/>
                    <a:pt x="22" y="254"/>
                  </a:cubicBezTo>
                  <a:cubicBezTo>
                    <a:pt x="6" y="227"/>
                    <a:pt x="0" y="200"/>
                    <a:pt x="0" y="169"/>
                  </a:cubicBezTo>
                  <a:cubicBezTo>
                    <a:pt x="0" y="138"/>
                    <a:pt x="6" y="112"/>
                    <a:pt x="22" y="85"/>
                  </a:cubicBezTo>
                  <a:cubicBezTo>
                    <a:pt x="37" y="58"/>
                    <a:pt x="57" y="38"/>
                    <a:pt x="84" y="23"/>
                  </a:cubicBezTo>
                  <a:cubicBezTo>
                    <a:pt x="111" y="7"/>
                    <a:pt x="138" y="0"/>
                    <a:pt x="169" y="0"/>
                  </a:cubicBezTo>
                  <a:cubicBezTo>
                    <a:pt x="200" y="0"/>
                    <a:pt x="227" y="7"/>
                    <a:pt x="254" y="23"/>
                  </a:cubicBezTo>
                  <a:cubicBezTo>
                    <a:pt x="281" y="38"/>
                    <a:pt x="300" y="58"/>
                    <a:pt x="316" y="85"/>
                  </a:cubicBezTo>
                  <a:cubicBezTo>
                    <a:pt x="331" y="112"/>
                    <a:pt x="338" y="138"/>
                    <a:pt x="338" y="169"/>
                  </a:cubicBez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10080" tIns="10080" rIns="10080" bIns="1008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4" name="Freeform: Shape 450"/>
            <p:cNvSpPr/>
            <p:nvPr/>
          </p:nvSpPr>
          <p:spPr>
            <a:xfrm>
              <a:off x="8183520" y="2719440"/>
              <a:ext cx="0" cy="101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h="282">
                  <a:moveTo>
                    <a:pt x="0" y="282"/>
                  </a:moveTo>
                  <a:cubicBezTo>
                    <a:pt x="0" y="188"/>
                    <a:pt x="0" y="94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10080" tIns="10080" rIns="10080" bIns="1008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5" name="Freeform: Shape 451"/>
            <p:cNvSpPr/>
            <p:nvPr/>
          </p:nvSpPr>
          <p:spPr>
            <a:xfrm>
              <a:off x="8299080" y="2952359"/>
              <a:ext cx="56160" cy="15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7" h="440">
                  <a:moveTo>
                    <a:pt x="0" y="440"/>
                  </a:moveTo>
                  <a:cubicBezTo>
                    <a:pt x="93" y="395"/>
                    <a:pt x="157" y="299"/>
                    <a:pt x="157" y="186"/>
                  </a:cubicBezTo>
                  <a:cubicBezTo>
                    <a:pt x="157" y="116"/>
                    <a:pt x="129" y="48"/>
                    <a:pt x="87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10080" tIns="10080" rIns="10080" bIns="1008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6" name="Freeform: Shape 452"/>
            <p:cNvSpPr/>
            <p:nvPr/>
          </p:nvSpPr>
          <p:spPr>
            <a:xfrm>
              <a:off x="8272440" y="2982960"/>
              <a:ext cx="42480" cy="102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9" h="285">
                  <a:moveTo>
                    <a:pt x="90" y="0"/>
                  </a:moveTo>
                  <a:cubicBezTo>
                    <a:pt x="107" y="31"/>
                    <a:pt x="119" y="65"/>
                    <a:pt x="119" y="101"/>
                  </a:cubicBezTo>
                  <a:cubicBezTo>
                    <a:pt x="119" y="183"/>
                    <a:pt x="71" y="254"/>
                    <a:pt x="0" y="285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10080" tIns="10080" rIns="10080" bIns="1008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7" name="Freeform: Shape 453"/>
            <p:cNvSpPr/>
            <p:nvPr/>
          </p:nvSpPr>
          <p:spPr>
            <a:xfrm>
              <a:off x="8152920" y="2981880"/>
              <a:ext cx="42480" cy="102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9" h="285">
                  <a:moveTo>
                    <a:pt x="119" y="285"/>
                  </a:moveTo>
                  <a:cubicBezTo>
                    <a:pt x="48" y="254"/>
                    <a:pt x="0" y="183"/>
                    <a:pt x="0" y="102"/>
                  </a:cubicBezTo>
                  <a:cubicBezTo>
                    <a:pt x="0" y="65"/>
                    <a:pt x="12" y="31"/>
                    <a:pt x="29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10080" tIns="10080" rIns="10080" bIns="1008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8" name="Freeform: Shape 454"/>
            <p:cNvSpPr/>
            <p:nvPr/>
          </p:nvSpPr>
          <p:spPr>
            <a:xfrm>
              <a:off x="8112600" y="2952359"/>
              <a:ext cx="56160" cy="15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7" h="440">
                  <a:moveTo>
                    <a:pt x="70" y="0"/>
                  </a:moveTo>
                  <a:cubicBezTo>
                    <a:pt x="28" y="51"/>
                    <a:pt x="0" y="116"/>
                    <a:pt x="0" y="186"/>
                  </a:cubicBezTo>
                  <a:cubicBezTo>
                    <a:pt x="0" y="296"/>
                    <a:pt x="64" y="392"/>
                    <a:pt x="157" y="44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10080" tIns="10080" rIns="10080" bIns="1008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9" name="Freeform: Shape 455"/>
            <p:cNvSpPr/>
            <p:nvPr/>
          </p:nvSpPr>
          <p:spPr>
            <a:xfrm>
              <a:off x="8203679" y="2901960"/>
              <a:ext cx="60840" cy="151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0" h="423">
                  <a:moveTo>
                    <a:pt x="0" y="0"/>
                  </a:moveTo>
                  <a:cubicBezTo>
                    <a:pt x="0" y="113"/>
                    <a:pt x="0" y="310"/>
                    <a:pt x="0" y="339"/>
                  </a:cubicBezTo>
                  <a:cubicBezTo>
                    <a:pt x="0" y="387"/>
                    <a:pt x="37" y="423"/>
                    <a:pt x="85" y="423"/>
                  </a:cubicBezTo>
                  <a:cubicBezTo>
                    <a:pt x="133" y="423"/>
                    <a:pt x="170" y="387"/>
                    <a:pt x="170" y="339"/>
                  </a:cubicBezTo>
                  <a:cubicBezTo>
                    <a:pt x="170" y="226"/>
                    <a:pt x="170" y="113"/>
                    <a:pt x="17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10080" tIns="10080" rIns="10080" bIns="1008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60" name="Freeform: Shape 456"/>
            <p:cNvSpPr/>
            <p:nvPr/>
          </p:nvSpPr>
          <p:spPr>
            <a:xfrm>
              <a:off x="8284680" y="2719440"/>
              <a:ext cx="0" cy="101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h="282">
                  <a:moveTo>
                    <a:pt x="0" y="0"/>
                  </a:moveTo>
                  <a:cubicBezTo>
                    <a:pt x="0" y="94"/>
                    <a:pt x="0" y="188"/>
                    <a:pt x="0" y="282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10080" tIns="10080" rIns="10080" bIns="1008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6676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Kodin sähköistys 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844BF6-66EB-4F04-9122-61BFCF2C8B4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25F9FB-736A-4DED-98FB-79F4F0357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Mukavuus</a:t>
            </a:r>
            <a:endParaRPr lang="en-GB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de-DE" dirty="0" smtClean="0"/>
              <a:t>Turvallisuus</a:t>
            </a:r>
            <a:endParaRPr lang="en-GB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de-DE" dirty="0" smtClean="0"/>
              <a:t>Energiatehokkuus</a:t>
            </a:r>
            <a:endParaRPr lang="en-GB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de-DE" dirty="0" smtClean="0"/>
              <a:t>Sähköauton lataus</a:t>
            </a:r>
            <a:endParaRPr lang="en-GB" dirty="0"/>
          </a:p>
        </p:txBody>
      </p:sp>
      <p:sp>
        <p:nvSpPr>
          <p:cNvPr id="20" name="Subtitle 19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smtClean="0"/>
              <a:t>Mitä hyötyjä ja mahdollisuuksia asukkaalle?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" t="17209" r="623" b="1339"/>
          <a:stretch/>
        </p:blipFill>
        <p:spPr>
          <a:xfrm>
            <a:off x="9257846" y="2523744"/>
            <a:ext cx="2347461" cy="17793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5" y="2525173"/>
            <a:ext cx="2666830" cy="17778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223" y="2525173"/>
            <a:ext cx="2666831" cy="1777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28" y="2525621"/>
            <a:ext cx="2279758" cy="17774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gray">
          <a:xfrm>
            <a:off x="314363" y="4380353"/>
            <a:ext cx="2649028" cy="1004108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fi-FI" sz="1200" dirty="0" smtClean="0"/>
              <a:t>Nykyaikainen sähköistys lisää asumismukavuutta. Kodin saneeraus tarjoaa hyvän mahdollisuuden uudistaa samalla sähköistys.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3295524" y="4380353"/>
            <a:ext cx="2649028" cy="1004108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fi-FI" sz="1200" dirty="0" smtClean="0"/>
              <a:t>Nykyaikainen sähköistys parantaa turvallisuutta sekä ennalta-ehkäisee vahinkojen syntymistä.</a:t>
            </a:r>
          </a:p>
        </p:txBody>
      </p:sp>
      <p:sp>
        <p:nvSpPr>
          <p:cNvPr id="16" name="TextBox 15"/>
          <p:cNvSpPr txBox="1"/>
          <p:nvPr/>
        </p:nvSpPr>
        <p:spPr bwMode="gray">
          <a:xfrm>
            <a:off x="6276685" y="4380353"/>
            <a:ext cx="2649028" cy="1004108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fi-FI" sz="1200" dirty="0" smtClean="0"/>
              <a:t>Lisäämällä kotiautomaatiota ja valitsemalla energiaa säästäviä tuotteita voit parantaa kotisi energiatehokkuutta.</a:t>
            </a:r>
          </a:p>
        </p:txBody>
      </p:sp>
      <p:sp>
        <p:nvSpPr>
          <p:cNvPr id="17" name="TextBox 16"/>
          <p:cNvSpPr txBox="1"/>
          <p:nvPr/>
        </p:nvSpPr>
        <p:spPr bwMode="gray">
          <a:xfrm>
            <a:off x="9257846" y="4380353"/>
            <a:ext cx="2595681" cy="1004108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fi-FI" sz="1200" dirty="0" smtClean="0"/>
              <a:t>Sähköautojen latausratkaisut sekä uusiutuvan energian hyödyntäminen on hyvä ottaa huomioon osana kodin sähköistystä.</a:t>
            </a:r>
          </a:p>
        </p:txBody>
      </p:sp>
    </p:spTree>
    <p:extLst>
      <p:ext uri="{BB962C8B-B14F-4D97-AF65-F5344CB8AC3E}">
        <p14:creationId xmlns:p14="http://schemas.microsoft.com/office/powerpoint/2010/main" val="14898584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1571"/>
          <a:stretch/>
        </p:blipFill>
        <p:spPr>
          <a:xfrm>
            <a:off x="1378034" y="14707"/>
            <a:ext cx="9083496" cy="6783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6" r="36382"/>
          <a:stretch/>
        </p:blipFill>
        <p:spPr>
          <a:xfrm>
            <a:off x="9412600" y="3701497"/>
            <a:ext cx="556806" cy="13270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gray">
          <a:xfrm>
            <a:off x="9879689" y="4762873"/>
            <a:ext cx="914400" cy="338593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fi-FI" sz="800" b="1" dirty="0" err="1"/>
              <a:t>EVLunic</a:t>
            </a:r>
            <a:endParaRPr lang="fi-FI" sz="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624" y="326599"/>
            <a:ext cx="1342857" cy="457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8624" y="729070"/>
            <a:ext cx="1400000" cy="29523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gray">
          <a:xfrm>
            <a:off x="4188624" y="1024308"/>
            <a:ext cx="1342857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gray">
          <a:xfrm>
            <a:off x="5531481" y="1024307"/>
            <a:ext cx="152400" cy="93921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 bwMode="gray">
          <a:xfrm>
            <a:off x="5651983" y="1930026"/>
            <a:ext cx="63796" cy="4571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dirty="0" err="1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907" y="5703903"/>
            <a:ext cx="751030" cy="4495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gray">
          <a:xfrm>
            <a:off x="6663222" y="6083745"/>
            <a:ext cx="914400" cy="338593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fi-FI" sz="800" dirty="0" smtClean="0"/>
              <a:t>Vesivuotovahti</a:t>
            </a:r>
            <a:endParaRPr lang="fi-FI" sz="800" dirty="0"/>
          </a:p>
        </p:txBody>
      </p:sp>
      <p:cxnSp>
        <p:nvCxnSpPr>
          <p:cNvPr id="19" name="Straight Connector 18"/>
          <p:cNvCxnSpPr/>
          <p:nvPr/>
        </p:nvCxnSpPr>
        <p:spPr bwMode="gray">
          <a:xfrm>
            <a:off x="6663222" y="6322750"/>
            <a:ext cx="832715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gray">
          <a:xfrm flipH="1" flipV="1">
            <a:off x="6355309" y="5220857"/>
            <a:ext cx="307913" cy="1101893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 bwMode="gray">
          <a:xfrm>
            <a:off x="6323411" y="5187366"/>
            <a:ext cx="63796" cy="4571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3745390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203" y="4186154"/>
            <a:ext cx="733282" cy="73328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130" y="5375216"/>
            <a:ext cx="371136" cy="660750"/>
          </a:xfrm>
          <a:prstGeom prst="rect">
            <a:avLst/>
          </a:prstGeom>
        </p:spPr>
      </p:pic>
      <p:sp>
        <p:nvSpPr>
          <p:cNvPr id="7" name="Subtitle 6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i-FI" dirty="0" smtClean="0">
                <a:solidFill>
                  <a:schemeClr val="accent1"/>
                </a:solidFill>
                <a:cs typeface="Arial" charset="0"/>
              </a:rPr>
              <a:t>Käytännön esimerkkejä</a:t>
            </a:r>
            <a:endParaRPr lang="fi-FI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cs typeface="Arial" charset="0"/>
              </a:rPr>
              <a:t>Kodin sähköistys ajan tasalle</a:t>
            </a:r>
            <a:endParaRPr lang="fi-FI" dirty="0">
              <a:solidFill>
                <a:schemeClr val="accent1"/>
              </a:solidFill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3EF050F-B85E-4E30-B69F-9970B4AED387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4294967295"/>
          </p:nvPr>
        </p:nvSpPr>
        <p:spPr>
          <a:xfrm>
            <a:off x="4257793" y="1635359"/>
            <a:ext cx="3642726" cy="252000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 smtClean="0">
                <a:solidFill>
                  <a:schemeClr val="tx2"/>
                </a:solidFill>
              </a:rPr>
              <a:t>Mukavuutta &amp; energiansäästöä</a:t>
            </a:r>
            <a:endParaRPr lang="en-GB" sz="1600" b="1" dirty="0">
              <a:solidFill>
                <a:schemeClr val="tx2"/>
              </a:solidFill>
            </a:endParaRP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4294967295"/>
          </p:nvPr>
        </p:nvSpPr>
        <p:spPr>
          <a:xfrm>
            <a:off x="8195811" y="1635359"/>
            <a:ext cx="3642726" cy="252000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 smtClean="0">
                <a:solidFill>
                  <a:schemeClr val="tx2"/>
                </a:solidFill>
              </a:rPr>
              <a:t>Ovipuhelimella turvallisuutta</a:t>
            </a:r>
            <a:endParaRPr lang="en-GB" sz="1600" b="1" dirty="0">
              <a:solidFill>
                <a:schemeClr val="tx2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 bwMode="gray">
          <a:xfrm>
            <a:off x="333221" y="4215319"/>
            <a:ext cx="364272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gray">
          <a:xfrm>
            <a:off x="4271240" y="4215319"/>
            <a:ext cx="364272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 bwMode="gray">
          <a:xfrm>
            <a:off x="333221" y="1902431"/>
            <a:ext cx="364272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 bwMode="gray">
          <a:xfrm>
            <a:off x="4271240" y="1902431"/>
            <a:ext cx="364272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 bwMode="gray">
          <a:xfrm>
            <a:off x="8209258" y="1902431"/>
            <a:ext cx="364272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 bwMode="gray">
          <a:xfrm>
            <a:off x="8186847" y="4206358"/>
            <a:ext cx="364272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3" name="Text Placeholder 9"/>
          <p:cNvSpPr txBox="1">
            <a:spLocks/>
          </p:cNvSpPr>
          <p:nvPr/>
        </p:nvSpPr>
        <p:spPr bwMode="gray">
          <a:xfrm>
            <a:off x="324257" y="3952731"/>
            <a:ext cx="3642726" cy="252000"/>
          </a:xfrm>
          <a:prstGeom prst="rect">
            <a:avLst/>
          </a:prstGeom>
        </p:spPr>
        <p:txBody>
          <a:bodyPr vert="horz" lIns="0" tIns="0" rIns="0" bIns="72000" rtlCol="0" anchor="t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4" name="Text Placeholder 11"/>
          <p:cNvSpPr txBox="1">
            <a:spLocks/>
          </p:cNvSpPr>
          <p:nvPr/>
        </p:nvSpPr>
        <p:spPr bwMode="gray">
          <a:xfrm>
            <a:off x="4262276" y="3952731"/>
            <a:ext cx="3642726" cy="252000"/>
          </a:xfrm>
          <a:prstGeom prst="rect">
            <a:avLst/>
          </a:prstGeom>
        </p:spPr>
        <p:txBody>
          <a:bodyPr vert="horz" lIns="0" tIns="0" rIns="0" bIns="72000" rtlCol="0" anchor="t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5" name="Text Placeholder 13"/>
          <p:cNvSpPr txBox="1">
            <a:spLocks/>
          </p:cNvSpPr>
          <p:nvPr/>
        </p:nvSpPr>
        <p:spPr bwMode="gray">
          <a:xfrm>
            <a:off x="8200294" y="3952731"/>
            <a:ext cx="3642726" cy="252000"/>
          </a:xfrm>
          <a:prstGeom prst="rect">
            <a:avLst/>
          </a:prstGeom>
        </p:spPr>
        <p:txBody>
          <a:bodyPr vert="horz" lIns="0" tIns="0" rIns="0" bIns="72000" rtlCol="0" anchor="t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9" name="Text Placeholder 9"/>
          <p:cNvSpPr txBox="1">
            <a:spLocks/>
          </p:cNvSpPr>
          <p:nvPr/>
        </p:nvSpPr>
        <p:spPr bwMode="gray">
          <a:xfrm>
            <a:off x="324257" y="3952729"/>
            <a:ext cx="3642726" cy="252000"/>
          </a:xfrm>
          <a:prstGeom prst="rect">
            <a:avLst/>
          </a:prstGeom>
        </p:spPr>
        <p:txBody>
          <a:bodyPr vert="horz" lIns="0" tIns="0" rIns="0" bIns="72000" rtlCol="0" anchor="t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Turvallinen sähkönjakelu</a:t>
            </a:r>
            <a:endParaRPr lang="en-GB" dirty="0"/>
          </a:p>
        </p:txBody>
      </p:sp>
      <p:sp>
        <p:nvSpPr>
          <p:cNvPr id="40" name="Text Placeholder 11"/>
          <p:cNvSpPr txBox="1">
            <a:spLocks/>
          </p:cNvSpPr>
          <p:nvPr/>
        </p:nvSpPr>
        <p:spPr bwMode="gray">
          <a:xfrm>
            <a:off x="4262276" y="3952729"/>
            <a:ext cx="3642726" cy="252000"/>
          </a:xfrm>
          <a:prstGeom prst="rect">
            <a:avLst/>
          </a:prstGeom>
        </p:spPr>
        <p:txBody>
          <a:bodyPr vert="horz" lIns="0" tIns="0" rIns="0" bIns="72000" rtlCol="0" anchor="t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Automaatiolla asumismukavuutta</a:t>
            </a:r>
            <a:endParaRPr lang="en-GB" dirty="0"/>
          </a:p>
        </p:txBody>
      </p:sp>
      <p:sp>
        <p:nvSpPr>
          <p:cNvPr id="46" name="Text Placeholder 13"/>
          <p:cNvSpPr txBox="1">
            <a:spLocks/>
          </p:cNvSpPr>
          <p:nvPr/>
        </p:nvSpPr>
        <p:spPr bwMode="gray">
          <a:xfrm>
            <a:off x="8200294" y="3952729"/>
            <a:ext cx="3642726" cy="252000"/>
          </a:xfrm>
          <a:prstGeom prst="rect">
            <a:avLst/>
          </a:prstGeom>
        </p:spPr>
        <p:txBody>
          <a:bodyPr vert="horz" lIns="0" tIns="0" rIns="0" bIns="72000" rtlCol="0" anchor="t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Täydennä kotisi sähköistystä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2" name="Text Placeholder 9"/>
          <p:cNvSpPr txBox="1">
            <a:spLocks/>
          </p:cNvSpPr>
          <p:nvPr/>
        </p:nvSpPr>
        <p:spPr bwMode="gray">
          <a:xfrm>
            <a:off x="333264" y="1641951"/>
            <a:ext cx="3642726" cy="252000"/>
          </a:xfrm>
          <a:prstGeom prst="rect">
            <a:avLst/>
          </a:prstGeom>
        </p:spPr>
        <p:txBody>
          <a:bodyPr vert="horz" lIns="0" tIns="0" rIns="0" bIns="72000" rtlCol="0" anchor="t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Uudista kodin ilme</a:t>
            </a:r>
            <a:endParaRPr lang="en-GB" dirty="0"/>
          </a:p>
        </p:txBody>
      </p:sp>
      <p:pic>
        <p:nvPicPr>
          <p:cNvPr id="5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18" y="2013349"/>
            <a:ext cx="355125" cy="35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28" y="2008154"/>
            <a:ext cx="368630" cy="36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66" y="1986542"/>
            <a:ext cx="381991" cy="38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73" y="2453961"/>
            <a:ext cx="383532" cy="3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50" y="2949422"/>
            <a:ext cx="378607" cy="38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3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78" y="2462580"/>
            <a:ext cx="392150" cy="39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73" y="2949422"/>
            <a:ext cx="387840" cy="38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 bwMode="gray">
          <a:xfrm>
            <a:off x="1741372" y="2037500"/>
            <a:ext cx="2160639" cy="1489122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Impressivo kalusteilla moderni ilme kotiisi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Design-peitelevyillä asennuskalusteet tiloihin ja sisustukseen sopivaksi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3" t="16667" r="18000" b="18000"/>
          <a:stretch/>
        </p:blipFill>
        <p:spPr>
          <a:xfrm>
            <a:off x="4326806" y="2071470"/>
            <a:ext cx="462976" cy="47360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7" t="17867" r="18133" b="17333"/>
          <a:stretch/>
        </p:blipFill>
        <p:spPr>
          <a:xfrm>
            <a:off x="4322284" y="2687392"/>
            <a:ext cx="472019" cy="47791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2" t="18222" r="17556" b="17778"/>
          <a:stretch/>
        </p:blipFill>
        <p:spPr>
          <a:xfrm>
            <a:off x="4326806" y="3268605"/>
            <a:ext cx="479578" cy="477919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 bwMode="gray">
          <a:xfrm>
            <a:off x="5012282" y="2059439"/>
            <a:ext cx="2973970" cy="1790649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Valonsäätimillä tunnelmavalaistusta ja energiansäästöä</a:t>
            </a:r>
          </a:p>
          <a:p>
            <a:endParaRPr lang="fi-FI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Liiketunnistimilla helppoutta asumiseen ja energiansäästöä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USB-latausasemilla eroon ylimääräisistä johdoista</a:t>
            </a:r>
          </a:p>
        </p:txBody>
      </p:sp>
      <p:pic>
        <p:nvPicPr>
          <p:cNvPr id="65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592" y="2175361"/>
            <a:ext cx="426335" cy="62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5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7" t="6056" r="11545" b="8378"/>
          <a:stretch/>
        </p:blipFill>
        <p:spPr bwMode="auto">
          <a:xfrm>
            <a:off x="8232563" y="2775157"/>
            <a:ext cx="639831" cy="48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66"/>
          <p:cNvSpPr txBox="1"/>
          <p:nvPr/>
        </p:nvSpPr>
        <p:spPr bwMode="gray">
          <a:xfrm>
            <a:off x="9244408" y="2048758"/>
            <a:ext cx="2893515" cy="1790649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Ovipuhelin lisää turvallisuutta</a:t>
            </a:r>
          </a:p>
          <a:p>
            <a:endParaRPr lang="fi-FI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Sisäyksiköitä tarpeiden mukaan langallisesta langattomaan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Näytöllinen sisäyksikkö tallentaa kuvat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Yhteys mobiililaiteisiin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6603" y="5375216"/>
            <a:ext cx="525559" cy="525559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 bwMode="gray">
          <a:xfrm>
            <a:off x="1741371" y="4300231"/>
            <a:ext cx="2160639" cy="1600544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Nykyaikainen sähkökeskus varmistaa turvallisen sähköistyksen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ABB:n pistorasioissa on lapsisuoja rungossa -&gt; kosketussuojattu ilman peiteosia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8"/>
          <a:srcRect r="15792"/>
          <a:stretch/>
        </p:blipFill>
        <p:spPr>
          <a:xfrm>
            <a:off x="4271240" y="4414438"/>
            <a:ext cx="990462" cy="1169252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 bwMode="gray">
          <a:xfrm>
            <a:off x="5357983" y="4340653"/>
            <a:ext cx="2558403" cy="1790649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Kodinohjaus keskitetysti tilanneohjauksilla</a:t>
            </a:r>
          </a:p>
          <a:p>
            <a:endParaRPr lang="fi-FI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Kodin valvonta ja turvallisuus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Kodin etäohjaus ja puheohjaus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Oven avaus RFID-tunnistimella</a:t>
            </a:r>
            <a:endParaRPr lang="fi-FI" sz="1200" dirty="0"/>
          </a:p>
        </p:txBody>
      </p:sp>
      <p:sp>
        <p:nvSpPr>
          <p:cNvPr id="70" name="TextBox 69"/>
          <p:cNvSpPr txBox="1"/>
          <p:nvPr/>
        </p:nvSpPr>
        <p:spPr bwMode="gray">
          <a:xfrm>
            <a:off x="9244408" y="4340653"/>
            <a:ext cx="2893515" cy="1790649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Lisää pistorasia esim. keittiöön kätevästi pinta-asennustuotteilla</a:t>
            </a:r>
          </a:p>
          <a:p>
            <a:endParaRPr lang="fi-FI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Langaton valaistuksenohjaus tuo mukavuutta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Ovipuhelimen lisäkameroilla videovalvontaa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16164" y="4839424"/>
            <a:ext cx="744267" cy="74426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0282" y="4310254"/>
            <a:ext cx="742136" cy="1008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64274" y="2005481"/>
            <a:ext cx="330721" cy="53959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39482" y="3285364"/>
            <a:ext cx="712657" cy="65341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97770" y="5503866"/>
            <a:ext cx="1101056" cy="37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7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48573-EAE1-42A1-BEB9-E2AA8255A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Smarter Home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5D919E-F80A-4E27-B27C-BF547DA6D70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77D8B6-D1E4-4D16-AC4A-ADCE33FD63F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52407C-80BD-45EA-A043-51C6E2C973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50" t="3037" r="1699" b="1854"/>
          <a:stretch/>
        </p:blipFill>
        <p:spPr>
          <a:xfrm>
            <a:off x="4181608" y="1418637"/>
            <a:ext cx="6383570" cy="463100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"/>
          <a:srcRect r="22151"/>
          <a:stretch/>
        </p:blipFill>
        <p:spPr>
          <a:xfrm>
            <a:off x="432417" y="1517015"/>
            <a:ext cx="3398206" cy="41517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gray">
          <a:xfrm>
            <a:off x="9787738" y="2084044"/>
            <a:ext cx="1075334" cy="646506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72000" rIns="72000" bIns="72000" rtlCol="0">
            <a:noAutofit/>
          </a:bodyPr>
          <a:lstStyle/>
          <a:p>
            <a:r>
              <a:rPr lang="fi-FI" sz="1400" b="1" dirty="0" smtClean="0"/>
              <a:t>12%</a:t>
            </a:r>
          </a:p>
          <a:p>
            <a:r>
              <a:rPr lang="fi-FI" sz="900" b="1" dirty="0" smtClean="0"/>
              <a:t>Säästöä </a:t>
            </a:r>
            <a:r>
              <a:rPr lang="fi-FI" sz="900" dirty="0" smtClean="0"/>
              <a:t>lämmityksestä</a:t>
            </a:r>
          </a:p>
        </p:txBody>
      </p:sp>
      <p:sp>
        <p:nvSpPr>
          <p:cNvPr id="10" name="TextBox 9"/>
          <p:cNvSpPr txBox="1"/>
          <p:nvPr/>
        </p:nvSpPr>
        <p:spPr bwMode="gray">
          <a:xfrm>
            <a:off x="8190177" y="2084270"/>
            <a:ext cx="1075334" cy="646506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72000" rIns="72000" bIns="72000" rtlCol="0">
            <a:noAutofit/>
          </a:bodyPr>
          <a:lstStyle/>
          <a:p>
            <a:r>
              <a:rPr lang="fi-FI" sz="1400" b="1" dirty="0" smtClean="0"/>
              <a:t>35%</a:t>
            </a:r>
          </a:p>
          <a:p>
            <a:r>
              <a:rPr lang="fi-FI" sz="900" b="1" dirty="0" smtClean="0"/>
              <a:t>Säästöä </a:t>
            </a:r>
            <a:r>
              <a:rPr lang="fi-FI" sz="900" dirty="0" smtClean="0"/>
              <a:t>valaistuksesta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5629856" y="1536020"/>
            <a:ext cx="3784560" cy="511449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72000" rIns="72000" bIns="72000" rtlCol="0">
            <a:noAutofit/>
          </a:bodyPr>
          <a:lstStyle/>
          <a:p>
            <a:r>
              <a:rPr lang="fi-FI" sz="1400" b="1" dirty="0" smtClean="0"/>
              <a:t>Tehokkuus</a:t>
            </a:r>
          </a:p>
          <a:p>
            <a:r>
              <a:rPr lang="fi-FI" sz="900" dirty="0" smtClean="0"/>
              <a:t>Valaistuksen, lämmityksen ja kaihtimien käytön yksilöllisyys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6161713" y="2087776"/>
            <a:ext cx="1645920" cy="743205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72000" rIns="72000" bIns="72000" rtlCol="0">
            <a:noAutofit/>
          </a:bodyPr>
          <a:lstStyle/>
          <a:p>
            <a:r>
              <a:rPr lang="fi-FI" sz="1400" b="1" dirty="0" smtClean="0"/>
              <a:t>Joka kolmas</a:t>
            </a:r>
          </a:p>
          <a:p>
            <a:r>
              <a:rPr lang="fi-FI" sz="900" dirty="0" smtClean="0"/>
              <a:t>Kuluttaja investoi energiateknologiaan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6145114" y="2870860"/>
            <a:ext cx="3784560" cy="511449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72000" rIns="72000" bIns="72000" rtlCol="0">
            <a:noAutofit/>
          </a:bodyPr>
          <a:lstStyle/>
          <a:p>
            <a:r>
              <a:rPr lang="fi-FI" sz="1400" b="1" dirty="0" smtClean="0"/>
              <a:t>Turvallisuus</a:t>
            </a:r>
          </a:p>
          <a:p>
            <a:r>
              <a:rPr lang="fi-FI" sz="900" dirty="0" smtClean="0"/>
              <a:t>Kodin turvatekniikka lisää asumismukavuutta</a:t>
            </a:r>
          </a:p>
        </p:txBody>
      </p:sp>
      <p:sp>
        <p:nvSpPr>
          <p:cNvPr id="16" name="TextBox 15"/>
          <p:cNvSpPr txBox="1"/>
          <p:nvPr/>
        </p:nvSpPr>
        <p:spPr bwMode="gray">
          <a:xfrm>
            <a:off x="6093264" y="3629384"/>
            <a:ext cx="1645920" cy="743205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72000" rIns="72000" bIns="72000" rtlCol="0">
            <a:noAutofit/>
          </a:bodyPr>
          <a:lstStyle/>
          <a:p>
            <a:r>
              <a:rPr lang="fi-FI" sz="1400" b="1" dirty="0" smtClean="0"/>
              <a:t>62%</a:t>
            </a:r>
          </a:p>
          <a:p>
            <a:r>
              <a:rPr lang="fi-FI" sz="900" dirty="0" smtClean="0"/>
              <a:t>Kuluttajista odottaa </a:t>
            </a:r>
            <a:r>
              <a:rPr lang="fi-FI" sz="900" b="1" dirty="0" smtClean="0"/>
              <a:t>älykkäitä</a:t>
            </a:r>
            <a:r>
              <a:rPr lang="fi-FI" sz="900" dirty="0" smtClean="0"/>
              <a:t> </a:t>
            </a:r>
            <a:r>
              <a:rPr lang="fi-FI" sz="900" b="1" dirty="0" smtClean="0"/>
              <a:t>turvaratkaisuja</a:t>
            </a:r>
            <a:r>
              <a:rPr lang="fi-FI" sz="900" dirty="0" smtClean="0"/>
              <a:t> kotiin</a:t>
            </a:r>
          </a:p>
        </p:txBody>
      </p:sp>
      <p:sp>
        <p:nvSpPr>
          <p:cNvPr id="17" name="TextBox 16"/>
          <p:cNvSpPr txBox="1"/>
          <p:nvPr/>
        </p:nvSpPr>
        <p:spPr bwMode="gray">
          <a:xfrm>
            <a:off x="8202592" y="3636304"/>
            <a:ext cx="1645920" cy="833283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72000" rIns="72000" bIns="72000" rtlCol="0">
            <a:noAutofit/>
          </a:bodyPr>
          <a:lstStyle/>
          <a:p>
            <a:r>
              <a:rPr lang="fi-FI" sz="1400" b="1" dirty="0" smtClean="0"/>
              <a:t>59%</a:t>
            </a:r>
          </a:p>
          <a:p>
            <a:r>
              <a:rPr lang="fi-FI" sz="900" dirty="0" smtClean="0"/>
              <a:t>Haluaa hallinnoida kodin turvallisuutta </a:t>
            </a:r>
            <a:r>
              <a:rPr lang="fi-FI" sz="900" b="1" dirty="0" smtClean="0"/>
              <a:t>sijainnista riippumatta</a:t>
            </a:r>
          </a:p>
        </p:txBody>
      </p:sp>
      <p:sp>
        <p:nvSpPr>
          <p:cNvPr id="18" name="TextBox 17"/>
          <p:cNvSpPr txBox="1"/>
          <p:nvPr/>
        </p:nvSpPr>
        <p:spPr bwMode="gray">
          <a:xfrm>
            <a:off x="5629856" y="4741718"/>
            <a:ext cx="5039927" cy="511449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72000" rIns="72000" bIns="72000" rtlCol="0">
            <a:noAutofit/>
          </a:bodyPr>
          <a:lstStyle/>
          <a:p>
            <a:r>
              <a:rPr lang="fi-FI" sz="1400" b="1" dirty="0" smtClean="0"/>
              <a:t>Mukavuus</a:t>
            </a:r>
          </a:p>
          <a:p>
            <a:r>
              <a:rPr lang="fi-FI" sz="900" dirty="0" smtClean="0"/>
              <a:t>ABB </a:t>
            </a:r>
            <a:r>
              <a:rPr lang="fi-FI" sz="900" dirty="0" err="1" smtClean="0"/>
              <a:t>Smarter</a:t>
            </a:r>
            <a:r>
              <a:rPr lang="fi-FI" sz="900" dirty="0" smtClean="0"/>
              <a:t> Home järjestelmät voivat huolehtia monista arkipäivän tehtävistä</a:t>
            </a:r>
          </a:p>
        </p:txBody>
      </p:sp>
      <p:sp>
        <p:nvSpPr>
          <p:cNvPr id="19" name="TextBox 18"/>
          <p:cNvSpPr txBox="1"/>
          <p:nvPr/>
        </p:nvSpPr>
        <p:spPr bwMode="gray">
          <a:xfrm>
            <a:off x="6164826" y="5162259"/>
            <a:ext cx="1574358" cy="913371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72000" rIns="72000" bIns="72000" rtlCol="0">
            <a:noAutofit/>
          </a:bodyPr>
          <a:lstStyle/>
          <a:p>
            <a:r>
              <a:rPr lang="fi-FI" sz="1400" b="1" dirty="0" smtClean="0"/>
              <a:t>44%</a:t>
            </a:r>
          </a:p>
          <a:p>
            <a:r>
              <a:rPr lang="fi-FI" sz="900" dirty="0" smtClean="0"/>
              <a:t>Kuluttajista näkee </a:t>
            </a:r>
            <a:r>
              <a:rPr lang="fi-FI" sz="900" b="1" dirty="0" smtClean="0"/>
              <a:t>asumismukavuuden ja helppouden </a:t>
            </a:r>
            <a:r>
              <a:rPr lang="fi-FI" sz="900" dirty="0" smtClean="0"/>
              <a:t>”älykodin” tärkeimpänä etuna</a:t>
            </a:r>
          </a:p>
        </p:txBody>
      </p:sp>
      <p:sp>
        <p:nvSpPr>
          <p:cNvPr id="20" name="TextBox 19"/>
          <p:cNvSpPr txBox="1"/>
          <p:nvPr/>
        </p:nvSpPr>
        <p:spPr bwMode="gray">
          <a:xfrm>
            <a:off x="8168232" y="5222263"/>
            <a:ext cx="1703520" cy="812776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72000" rIns="72000" bIns="72000" rtlCol="0">
            <a:noAutofit/>
          </a:bodyPr>
          <a:lstStyle/>
          <a:p>
            <a:r>
              <a:rPr lang="fi-FI" sz="900" dirty="0" smtClean="0"/>
              <a:t>Täydellinen tunnelma ruuanlaittoon, illalliselle tai rentoutumiseen </a:t>
            </a:r>
            <a:r>
              <a:rPr lang="fi-FI" sz="900" b="1" dirty="0" smtClean="0"/>
              <a:t>yhdellä napin painalluksella</a:t>
            </a:r>
          </a:p>
        </p:txBody>
      </p:sp>
      <p:sp>
        <p:nvSpPr>
          <p:cNvPr id="21" name="Untertitel 4"/>
          <p:cNvSpPr>
            <a:spLocks noGrp="1"/>
          </p:cNvSpPr>
          <p:nvPr>
            <p:ph type="subTitle" idx="13"/>
          </p:nvPr>
        </p:nvSpPr>
        <p:spPr>
          <a:xfrm>
            <a:off x="332367" y="1114566"/>
            <a:ext cx="11649905" cy="504000"/>
          </a:xfrm>
        </p:spPr>
        <p:txBody>
          <a:bodyPr/>
          <a:lstStyle/>
          <a:p>
            <a:r>
              <a:rPr lang="fi-FI" dirty="0" smtClean="0"/>
              <a:t>Tehokkaasti, mukavasti ja turvallisesti</a:t>
            </a:r>
            <a:endParaRPr lang="fi-FI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598" y="3182807"/>
            <a:ext cx="790476" cy="4476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264" y="3287531"/>
            <a:ext cx="3152381" cy="31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58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ABB-free@home</a:t>
            </a:r>
            <a:r>
              <a:rPr lang="fi-FI" dirty="0" err="1"/>
              <a:t>-</a:t>
            </a:r>
            <a:r>
              <a:rPr lang="fi-FI" dirty="0" err="1" smtClean="0"/>
              <a:t>ekosysteemi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9C19AF-AEEF-4951-9229-7E9EBFDC8F25}" type="datetime4">
              <a:rPr lang="en-US" smtClean="0"/>
              <a:t>January 30,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194" y="1746959"/>
            <a:ext cx="7288483" cy="44203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043" y="1899356"/>
            <a:ext cx="412475" cy="412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443" y="1803622"/>
            <a:ext cx="416305" cy="4163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72866"/>
          <a:stretch/>
        </p:blipFill>
        <p:spPr>
          <a:xfrm>
            <a:off x="2887704" y="3207897"/>
            <a:ext cx="375663" cy="190365"/>
          </a:xfrm>
          <a:prstGeom prst="rect">
            <a:avLst/>
          </a:prstGeom>
        </p:spPr>
      </p:pic>
      <p:sp>
        <p:nvSpPr>
          <p:cNvPr id="11" name="Untertitel 4"/>
          <p:cNvSpPr>
            <a:spLocks noGrp="1"/>
          </p:cNvSpPr>
          <p:nvPr>
            <p:ph type="subTitle" idx="13"/>
          </p:nvPr>
        </p:nvSpPr>
        <p:spPr>
          <a:xfrm>
            <a:off x="332367" y="1114566"/>
            <a:ext cx="11520897" cy="504000"/>
          </a:xfrm>
        </p:spPr>
        <p:txBody>
          <a:bodyPr/>
          <a:lstStyle/>
          <a:p>
            <a:r>
              <a:rPr lang="fi-FI" dirty="0" smtClean="0"/>
              <a:t>Kytkettävissä ABB </a:t>
            </a:r>
            <a:r>
              <a:rPr lang="fi-FI" dirty="0" err="1" smtClean="0"/>
              <a:t>Ability</a:t>
            </a:r>
            <a:r>
              <a:rPr lang="fi-FI" dirty="0" smtClean="0"/>
              <a:t>™ -ratkaisuun </a:t>
            </a:r>
            <a:r>
              <a:rPr lang="fi-FI" dirty="0" err="1" smtClean="0"/>
              <a:t>MyBuildings</a:t>
            </a:r>
            <a:r>
              <a:rPr lang="fi-FI" smtClean="0"/>
              <a:t>-pilvipalvelun </a:t>
            </a:r>
            <a:r>
              <a:rPr lang="fi-FI" dirty="0" smtClean="0"/>
              <a:t>kautta</a:t>
            </a:r>
            <a:endParaRPr lang="fi-FI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6897" y="3957158"/>
            <a:ext cx="474989" cy="4787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4156" y="2536593"/>
            <a:ext cx="717102" cy="4359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4156" y="3507092"/>
            <a:ext cx="907615" cy="1650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4157" y="4141831"/>
            <a:ext cx="717102" cy="159929"/>
          </a:xfrm>
          <a:prstGeom prst="rect">
            <a:avLst/>
          </a:prstGeom>
        </p:spPr>
      </p:pic>
      <p:pic>
        <p:nvPicPr>
          <p:cNvPr id="16" name="Content Placeholder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41" y="3793334"/>
            <a:ext cx="959128" cy="14492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2567221" y="3095922"/>
            <a:ext cx="876190" cy="11523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7440" y="4212334"/>
            <a:ext cx="1609524" cy="5142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06E6BDFE-21D7-4897-B4E7-03FBE447521C}"/>
              </a:ext>
            </a:extLst>
          </p:cNvPr>
          <p:cNvGrpSpPr/>
          <p:nvPr/>
        </p:nvGrpSpPr>
        <p:grpSpPr>
          <a:xfrm>
            <a:off x="1694573" y="2802183"/>
            <a:ext cx="769106" cy="500896"/>
            <a:chOff x="3318869" y="4355601"/>
            <a:chExt cx="1987758" cy="1473077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10A79509-B511-4FA5-8774-DA1A95F6F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18869" y="4355601"/>
              <a:ext cx="985336" cy="147307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AB447A5C-A7BD-4FC6-A810-3C18D4FC9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330857" y="4355601"/>
              <a:ext cx="975770" cy="147279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A8DC4E6-E000-4041-BFA6-15270D21E5A2}"/>
              </a:ext>
            </a:extLst>
          </p:cNvPr>
          <p:cNvSpPr txBox="1"/>
          <p:nvPr/>
        </p:nvSpPr>
        <p:spPr bwMode="gray">
          <a:xfrm>
            <a:off x="1822814" y="3540237"/>
            <a:ext cx="637364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1000" b="1" dirty="0"/>
              <a:t>REACT 2</a:t>
            </a:r>
            <a:endParaRPr lang="en-US" sz="1000" b="1" dirty="0"/>
          </a:p>
        </p:txBody>
      </p:sp>
      <p:grpSp>
        <p:nvGrpSpPr>
          <p:cNvPr id="24" name="Group 49"/>
          <p:cNvGrpSpPr>
            <a:grpSpLocks noChangeAspect="1"/>
          </p:cNvGrpSpPr>
          <p:nvPr/>
        </p:nvGrpSpPr>
        <p:grpSpPr bwMode="auto">
          <a:xfrm>
            <a:off x="1838140" y="3381877"/>
            <a:ext cx="429486" cy="140766"/>
            <a:chOff x="3494" y="1261"/>
            <a:chExt cx="354" cy="144"/>
          </a:xfrm>
        </p:grpSpPr>
        <p:sp>
          <p:nvSpPr>
            <p:cNvPr id="25" name="Freeform 51"/>
            <p:cNvSpPr>
              <a:spLocks noEditPoints="1"/>
            </p:cNvSpPr>
            <p:nvPr/>
          </p:nvSpPr>
          <p:spPr bwMode="auto">
            <a:xfrm>
              <a:off x="3526" y="1293"/>
              <a:ext cx="258" cy="80"/>
            </a:xfrm>
            <a:custGeom>
              <a:avLst/>
              <a:gdLst>
                <a:gd name="T0" fmla="*/ 161 w 2574"/>
                <a:gd name="T1" fmla="*/ 160 h 800"/>
                <a:gd name="T2" fmla="*/ 161 w 2574"/>
                <a:gd name="T3" fmla="*/ 640 h 800"/>
                <a:gd name="T4" fmla="*/ 2413 w 2574"/>
                <a:gd name="T5" fmla="*/ 640 h 800"/>
                <a:gd name="T6" fmla="*/ 2413 w 2574"/>
                <a:gd name="T7" fmla="*/ 160 h 800"/>
                <a:gd name="T8" fmla="*/ 161 w 2574"/>
                <a:gd name="T9" fmla="*/ 160 h 800"/>
                <a:gd name="T10" fmla="*/ 80 w 2574"/>
                <a:gd name="T11" fmla="*/ 0 h 800"/>
                <a:gd name="T12" fmla="*/ 2494 w 2574"/>
                <a:gd name="T13" fmla="*/ 0 h 800"/>
                <a:gd name="T14" fmla="*/ 2574 w 2574"/>
                <a:gd name="T15" fmla="*/ 80 h 800"/>
                <a:gd name="T16" fmla="*/ 2574 w 2574"/>
                <a:gd name="T17" fmla="*/ 720 h 800"/>
                <a:gd name="T18" fmla="*/ 2494 w 2574"/>
                <a:gd name="T19" fmla="*/ 800 h 800"/>
                <a:gd name="T20" fmla="*/ 80 w 2574"/>
                <a:gd name="T21" fmla="*/ 800 h 800"/>
                <a:gd name="T22" fmla="*/ 0 w 2574"/>
                <a:gd name="T23" fmla="*/ 720 h 800"/>
                <a:gd name="T24" fmla="*/ 0 w 2574"/>
                <a:gd name="T25" fmla="*/ 80 h 800"/>
                <a:gd name="T26" fmla="*/ 80 w 2574"/>
                <a:gd name="T27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4" h="800">
                  <a:moveTo>
                    <a:pt x="161" y="160"/>
                  </a:moveTo>
                  <a:lnTo>
                    <a:pt x="161" y="640"/>
                  </a:lnTo>
                  <a:lnTo>
                    <a:pt x="2413" y="640"/>
                  </a:lnTo>
                  <a:lnTo>
                    <a:pt x="2413" y="160"/>
                  </a:lnTo>
                  <a:lnTo>
                    <a:pt x="161" y="160"/>
                  </a:lnTo>
                  <a:close/>
                  <a:moveTo>
                    <a:pt x="80" y="0"/>
                  </a:moveTo>
                  <a:lnTo>
                    <a:pt x="2494" y="0"/>
                  </a:lnTo>
                  <a:lnTo>
                    <a:pt x="2574" y="80"/>
                  </a:lnTo>
                  <a:lnTo>
                    <a:pt x="2574" y="720"/>
                  </a:lnTo>
                  <a:lnTo>
                    <a:pt x="2494" y="800"/>
                  </a:lnTo>
                  <a:lnTo>
                    <a:pt x="80" y="800"/>
                  </a:lnTo>
                  <a:lnTo>
                    <a:pt x="0" y="720"/>
                  </a:lnTo>
                  <a:lnTo>
                    <a:pt x="0" y="8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26" name="Freeform 52"/>
            <p:cNvSpPr>
              <a:spLocks/>
            </p:cNvSpPr>
            <p:nvPr/>
          </p:nvSpPr>
          <p:spPr bwMode="auto">
            <a:xfrm>
              <a:off x="3536" y="1296"/>
              <a:ext cx="69" cy="74"/>
            </a:xfrm>
            <a:custGeom>
              <a:avLst/>
              <a:gdLst>
                <a:gd name="T0" fmla="*/ 563 w 683"/>
                <a:gd name="T1" fmla="*/ 0 h 744"/>
                <a:gd name="T2" fmla="*/ 683 w 683"/>
                <a:gd name="T3" fmla="*/ 104 h 744"/>
                <a:gd name="T4" fmla="*/ 120 w 683"/>
                <a:gd name="T5" fmla="*/ 744 h 744"/>
                <a:gd name="T6" fmla="*/ 0 w 683"/>
                <a:gd name="T7" fmla="*/ 640 h 744"/>
                <a:gd name="T8" fmla="*/ 563 w 683"/>
                <a:gd name="T9" fmla="*/ 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3" h="744">
                  <a:moveTo>
                    <a:pt x="563" y="0"/>
                  </a:moveTo>
                  <a:lnTo>
                    <a:pt x="683" y="104"/>
                  </a:lnTo>
                  <a:lnTo>
                    <a:pt x="120" y="744"/>
                  </a:lnTo>
                  <a:lnTo>
                    <a:pt x="0" y="640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27" name="Freeform 53"/>
            <p:cNvSpPr>
              <a:spLocks/>
            </p:cNvSpPr>
            <p:nvPr/>
          </p:nvSpPr>
          <p:spPr bwMode="auto">
            <a:xfrm>
              <a:off x="3593" y="1296"/>
              <a:ext cx="68" cy="74"/>
            </a:xfrm>
            <a:custGeom>
              <a:avLst/>
              <a:gdLst>
                <a:gd name="T0" fmla="*/ 563 w 683"/>
                <a:gd name="T1" fmla="*/ 0 h 744"/>
                <a:gd name="T2" fmla="*/ 683 w 683"/>
                <a:gd name="T3" fmla="*/ 104 h 744"/>
                <a:gd name="T4" fmla="*/ 120 w 683"/>
                <a:gd name="T5" fmla="*/ 744 h 744"/>
                <a:gd name="T6" fmla="*/ 0 w 683"/>
                <a:gd name="T7" fmla="*/ 640 h 744"/>
                <a:gd name="T8" fmla="*/ 563 w 683"/>
                <a:gd name="T9" fmla="*/ 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3" h="744">
                  <a:moveTo>
                    <a:pt x="563" y="0"/>
                  </a:moveTo>
                  <a:lnTo>
                    <a:pt x="683" y="104"/>
                  </a:lnTo>
                  <a:lnTo>
                    <a:pt x="120" y="744"/>
                  </a:lnTo>
                  <a:lnTo>
                    <a:pt x="0" y="640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28" name="Freeform 54"/>
            <p:cNvSpPr>
              <a:spLocks/>
            </p:cNvSpPr>
            <p:nvPr/>
          </p:nvSpPr>
          <p:spPr bwMode="auto">
            <a:xfrm>
              <a:off x="3649" y="1296"/>
              <a:ext cx="68" cy="74"/>
            </a:xfrm>
            <a:custGeom>
              <a:avLst/>
              <a:gdLst>
                <a:gd name="T0" fmla="*/ 563 w 683"/>
                <a:gd name="T1" fmla="*/ 0 h 744"/>
                <a:gd name="T2" fmla="*/ 683 w 683"/>
                <a:gd name="T3" fmla="*/ 104 h 744"/>
                <a:gd name="T4" fmla="*/ 120 w 683"/>
                <a:gd name="T5" fmla="*/ 744 h 744"/>
                <a:gd name="T6" fmla="*/ 0 w 683"/>
                <a:gd name="T7" fmla="*/ 640 h 744"/>
                <a:gd name="T8" fmla="*/ 563 w 683"/>
                <a:gd name="T9" fmla="*/ 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3" h="744">
                  <a:moveTo>
                    <a:pt x="563" y="0"/>
                  </a:moveTo>
                  <a:lnTo>
                    <a:pt x="683" y="104"/>
                  </a:lnTo>
                  <a:lnTo>
                    <a:pt x="120" y="744"/>
                  </a:lnTo>
                  <a:lnTo>
                    <a:pt x="0" y="640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29" name="Freeform 55"/>
            <p:cNvSpPr>
              <a:spLocks/>
            </p:cNvSpPr>
            <p:nvPr/>
          </p:nvSpPr>
          <p:spPr bwMode="auto">
            <a:xfrm>
              <a:off x="3705" y="1296"/>
              <a:ext cx="69" cy="74"/>
            </a:xfrm>
            <a:custGeom>
              <a:avLst/>
              <a:gdLst>
                <a:gd name="T0" fmla="*/ 563 w 684"/>
                <a:gd name="T1" fmla="*/ 0 h 744"/>
                <a:gd name="T2" fmla="*/ 684 w 684"/>
                <a:gd name="T3" fmla="*/ 104 h 744"/>
                <a:gd name="T4" fmla="*/ 120 w 684"/>
                <a:gd name="T5" fmla="*/ 744 h 744"/>
                <a:gd name="T6" fmla="*/ 0 w 684"/>
                <a:gd name="T7" fmla="*/ 640 h 744"/>
                <a:gd name="T8" fmla="*/ 563 w 684"/>
                <a:gd name="T9" fmla="*/ 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4" h="744">
                  <a:moveTo>
                    <a:pt x="563" y="0"/>
                  </a:moveTo>
                  <a:lnTo>
                    <a:pt x="684" y="104"/>
                  </a:lnTo>
                  <a:lnTo>
                    <a:pt x="120" y="744"/>
                  </a:lnTo>
                  <a:lnTo>
                    <a:pt x="0" y="640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30" name="Freeform 56"/>
            <p:cNvSpPr>
              <a:spLocks noEditPoints="1"/>
            </p:cNvSpPr>
            <p:nvPr/>
          </p:nvSpPr>
          <p:spPr bwMode="auto">
            <a:xfrm>
              <a:off x="3494" y="1261"/>
              <a:ext cx="354" cy="144"/>
            </a:xfrm>
            <a:custGeom>
              <a:avLst/>
              <a:gdLst>
                <a:gd name="T0" fmla="*/ 161 w 3540"/>
                <a:gd name="T1" fmla="*/ 160 h 1440"/>
                <a:gd name="T2" fmla="*/ 161 w 3540"/>
                <a:gd name="T3" fmla="*/ 1280 h 1440"/>
                <a:gd name="T4" fmla="*/ 3057 w 3540"/>
                <a:gd name="T5" fmla="*/ 1280 h 1440"/>
                <a:gd name="T6" fmla="*/ 3057 w 3540"/>
                <a:gd name="T7" fmla="*/ 1040 h 1440"/>
                <a:gd name="T8" fmla="*/ 3138 w 3540"/>
                <a:gd name="T9" fmla="*/ 960 h 1440"/>
                <a:gd name="T10" fmla="*/ 3379 w 3540"/>
                <a:gd name="T11" fmla="*/ 960 h 1440"/>
                <a:gd name="T12" fmla="*/ 3379 w 3540"/>
                <a:gd name="T13" fmla="*/ 480 h 1440"/>
                <a:gd name="T14" fmla="*/ 3138 w 3540"/>
                <a:gd name="T15" fmla="*/ 480 h 1440"/>
                <a:gd name="T16" fmla="*/ 3057 w 3540"/>
                <a:gd name="T17" fmla="*/ 400 h 1440"/>
                <a:gd name="T18" fmla="*/ 3057 w 3540"/>
                <a:gd name="T19" fmla="*/ 160 h 1440"/>
                <a:gd name="T20" fmla="*/ 161 w 3540"/>
                <a:gd name="T21" fmla="*/ 160 h 1440"/>
                <a:gd name="T22" fmla="*/ 80 w 3540"/>
                <a:gd name="T23" fmla="*/ 0 h 1440"/>
                <a:gd name="T24" fmla="*/ 3138 w 3540"/>
                <a:gd name="T25" fmla="*/ 0 h 1440"/>
                <a:gd name="T26" fmla="*/ 3218 w 3540"/>
                <a:gd name="T27" fmla="*/ 80 h 1440"/>
                <a:gd name="T28" fmla="*/ 3218 w 3540"/>
                <a:gd name="T29" fmla="*/ 320 h 1440"/>
                <a:gd name="T30" fmla="*/ 3460 w 3540"/>
                <a:gd name="T31" fmla="*/ 320 h 1440"/>
                <a:gd name="T32" fmla="*/ 3540 w 3540"/>
                <a:gd name="T33" fmla="*/ 400 h 1440"/>
                <a:gd name="T34" fmla="*/ 3540 w 3540"/>
                <a:gd name="T35" fmla="*/ 1040 h 1440"/>
                <a:gd name="T36" fmla="*/ 3460 w 3540"/>
                <a:gd name="T37" fmla="*/ 1120 h 1440"/>
                <a:gd name="T38" fmla="*/ 3218 w 3540"/>
                <a:gd name="T39" fmla="*/ 1120 h 1440"/>
                <a:gd name="T40" fmla="*/ 3218 w 3540"/>
                <a:gd name="T41" fmla="*/ 1360 h 1440"/>
                <a:gd name="T42" fmla="*/ 3138 w 3540"/>
                <a:gd name="T43" fmla="*/ 1440 h 1440"/>
                <a:gd name="T44" fmla="*/ 80 w 3540"/>
                <a:gd name="T45" fmla="*/ 1440 h 1440"/>
                <a:gd name="T46" fmla="*/ 0 w 3540"/>
                <a:gd name="T47" fmla="*/ 1360 h 1440"/>
                <a:gd name="T48" fmla="*/ 0 w 3540"/>
                <a:gd name="T49" fmla="*/ 80 h 1440"/>
                <a:gd name="T50" fmla="*/ 80 w 3540"/>
                <a:gd name="T51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40" h="1440">
                  <a:moveTo>
                    <a:pt x="161" y="160"/>
                  </a:moveTo>
                  <a:lnTo>
                    <a:pt x="161" y="1280"/>
                  </a:lnTo>
                  <a:lnTo>
                    <a:pt x="3057" y="1280"/>
                  </a:lnTo>
                  <a:lnTo>
                    <a:pt x="3057" y="1040"/>
                  </a:lnTo>
                  <a:lnTo>
                    <a:pt x="3138" y="960"/>
                  </a:lnTo>
                  <a:lnTo>
                    <a:pt x="3379" y="960"/>
                  </a:lnTo>
                  <a:lnTo>
                    <a:pt x="3379" y="480"/>
                  </a:lnTo>
                  <a:lnTo>
                    <a:pt x="3138" y="480"/>
                  </a:lnTo>
                  <a:lnTo>
                    <a:pt x="3057" y="400"/>
                  </a:lnTo>
                  <a:lnTo>
                    <a:pt x="3057" y="160"/>
                  </a:lnTo>
                  <a:lnTo>
                    <a:pt x="161" y="160"/>
                  </a:lnTo>
                  <a:close/>
                  <a:moveTo>
                    <a:pt x="80" y="0"/>
                  </a:moveTo>
                  <a:lnTo>
                    <a:pt x="3138" y="0"/>
                  </a:lnTo>
                  <a:lnTo>
                    <a:pt x="3218" y="80"/>
                  </a:lnTo>
                  <a:lnTo>
                    <a:pt x="3218" y="320"/>
                  </a:lnTo>
                  <a:lnTo>
                    <a:pt x="3460" y="320"/>
                  </a:lnTo>
                  <a:lnTo>
                    <a:pt x="3540" y="400"/>
                  </a:lnTo>
                  <a:lnTo>
                    <a:pt x="3540" y="1040"/>
                  </a:lnTo>
                  <a:lnTo>
                    <a:pt x="3460" y="1120"/>
                  </a:lnTo>
                  <a:lnTo>
                    <a:pt x="3218" y="1120"/>
                  </a:lnTo>
                  <a:lnTo>
                    <a:pt x="3218" y="1360"/>
                  </a:lnTo>
                  <a:lnTo>
                    <a:pt x="3138" y="1440"/>
                  </a:lnTo>
                  <a:lnTo>
                    <a:pt x="80" y="1440"/>
                  </a:lnTo>
                  <a:lnTo>
                    <a:pt x="0" y="1360"/>
                  </a:lnTo>
                  <a:lnTo>
                    <a:pt x="0" y="8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</p:grpSp>
      <p:grpSp>
        <p:nvGrpSpPr>
          <p:cNvPr id="31" name="Group 47"/>
          <p:cNvGrpSpPr>
            <a:grpSpLocks noChangeAspect="1"/>
          </p:cNvGrpSpPr>
          <p:nvPr/>
        </p:nvGrpSpPr>
        <p:grpSpPr bwMode="auto">
          <a:xfrm>
            <a:off x="1545598" y="4858307"/>
            <a:ext cx="293537" cy="393606"/>
            <a:chOff x="2748" y="1983"/>
            <a:chExt cx="264" cy="354"/>
          </a:xfrm>
        </p:grpSpPr>
        <p:sp>
          <p:nvSpPr>
            <p:cNvPr id="32" name="Freeform 49"/>
            <p:cNvSpPr>
              <a:spLocks/>
            </p:cNvSpPr>
            <p:nvPr/>
          </p:nvSpPr>
          <p:spPr bwMode="auto">
            <a:xfrm>
              <a:off x="2798" y="2170"/>
              <a:ext cx="60" cy="92"/>
            </a:xfrm>
            <a:custGeom>
              <a:avLst/>
              <a:gdLst>
                <a:gd name="T0" fmla="*/ 400 w 593"/>
                <a:gd name="T1" fmla="*/ 0 h 918"/>
                <a:gd name="T2" fmla="*/ 513 w 593"/>
                <a:gd name="T3" fmla="*/ 114 h 918"/>
                <a:gd name="T4" fmla="*/ 250 w 593"/>
                <a:gd name="T5" fmla="*/ 379 h 918"/>
                <a:gd name="T6" fmla="*/ 537 w 593"/>
                <a:gd name="T7" fmla="*/ 379 h 918"/>
                <a:gd name="T8" fmla="*/ 593 w 593"/>
                <a:gd name="T9" fmla="*/ 516 h 918"/>
                <a:gd name="T10" fmla="*/ 193 w 593"/>
                <a:gd name="T11" fmla="*/ 918 h 918"/>
                <a:gd name="T12" fmla="*/ 80 w 593"/>
                <a:gd name="T13" fmla="*/ 805 h 918"/>
                <a:gd name="T14" fmla="*/ 344 w 593"/>
                <a:gd name="T15" fmla="*/ 540 h 918"/>
                <a:gd name="T16" fmla="*/ 57 w 593"/>
                <a:gd name="T17" fmla="*/ 540 h 918"/>
                <a:gd name="T18" fmla="*/ 0 w 593"/>
                <a:gd name="T19" fmla="*/ 402 h 918"/>
                <a:gd name="T20" fmla="*/ 400 w 593"/>
                <a:gd name="T21" fmla="*/ 0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3" h="918">
                  <a:moveTo>
                    <a:pt x="400" y="0"/>
                  </a:moveTo>
                  <a:lnTo>
                    <a:pt x="513" y="114"/>
                  </a:lnTo>
                  <a:lnTo>
                    <a:pt x="250" y="379"/>
                  </a:lnTo>
                  <a:lnTo>
                    <a:pt x="537" y="379"/>
                  </a:lnTo>
                  <a:lnTo>
                    <a:pt x="593" y="516"/>
                  </a:lnTo>
                  <a:lnTo>
                    <a:pt x="193" y="918"/>
                  </a:lnTo>
                  <a:lnTo>
                    <a:pt x="80" y="805"/>
                  </a:lnTo>
                  <a:lnTo>
                    <a:pt x="344" y="540"/>
                  </a:lnTo>
                  <a:lnTo>
                    <a:pt x="57" y="540"/>
                  </a:lnTo>
                  <a:lnTo>
                    <a:pt x="0" y="402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33" name="Freeform 50"/>
            <p:cNvSpPr>
              <a:spLocks noEditPoints="1"/>
            </p:cNvSpPr>
            <p:nvPr/>
          </p:nvSpPr>
          <p:spPr bwMode="auto">
            <a:xfrm>
              <a:off x="2780" y="2015"/>
              <a:ext cx="96" cy="89"/>
            </a:xfrm>
            <a:custGeom>
              <a:avLst/>
              <a:gdLst>
                <a:gd name="T0" fmla="*/ 160 w 960"/>
                <a:gd name="T1" fmla="*/ 161 h 885"/>
                <a:gd name="T2" fmla="*/ 160 w 960"/>
                <a:gd name="T3" fmla="*/ 724 h 885"/>
                <a:gd name="T4" fmla="*/ 800 w 960"/>
                <a:gd name="T5" fmla="*/ 724 h 885"/>
                <a:gd name="T6" fmla="*/ 800 w 960"/>
                <a:gd name="T7" fmla="*/ 161 h 885"/>
                <a:gd name="T8" fmla="*/ 160 w 960"/>
                <a:gd name="T9" fmla="*/ 161 h 885"/>
                <a:gd name="T10" fmla="*/ 80 w 960"/>
                <a:gd name="T11" fmla="*/ 0 h 885"/>
                <a:gd name="T12" fmla="*/ 880 w 960"/>
                <a:gd name="T13" fmla="*/ 0 h 885"/>
                <a:gd name="T14" fmla="*/ 960 w 960"/>
                <a:gd name="T15" fmla="*/ 80 h 885"/>
                <a:gd name="T16" fmla="*/ 960 w 960"/>
                <a:gd name="T17" fmla="*/ 804 h 885"/>
                <a:gd name="T18" fmla="*/ 880 w 960"/>
                <a:gd name="T19" fmla="*/ 885 h 885"/>
                <a:gd name="T20" fmla="*/ 80 w 960"/>
                <a:gd name="T21" fmla="*/ 885 h 885"/>
                <a:gd name="T22" fmla="*/ 0 w 960"/>
                <a:gd name="T23" fmla="*/ 804 h 885"/>
                <a:gd name="T24" fmla="*/ 0 w 960"/>
                <a:gd name="T25" fmla="*/ 80 h 885"/>
                <a:gd name="T26" fmla="*/ 80 w 960"/>
                <a:gd name="T27" fmla="*/ 0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0" h="885">
                  <a:moveTo>
                    <a:pt x="160" y="161"/>
                  </a:moveTo>
                  <a:lnTo>
                    <a:pt x="160" y="724"/>
                  </a:lnTo>
                  <a:lnTo>
                    <a:pt x="800" y="724"/>
                  </a:lnTo>
                  <a:lnTo>
                    <a:pt x="800" y="161"/>
                  </a:lnTo>
                  <a:lnTo>
                    <a:pt x="160" y="161"/>
                  </a:lnTo>
                  <a:close/>
                  <a:moveTo>
                    <a:pt x="80" y="0"/>
                  </a:moveTo>
                  <a:lnTo>
                    <a:pt x="880" y="0"/>
                  </a:lnTo>
                  <a:lnTo>
                    <a:pt x="960" y="80"/>
                  </a:lnTo>
                  <a:lnTo>
                    <a:pt x="960" y="804"/>
                  </a:lnTo>
                  <a:lnTo>
                    <a:pt x="880" y="885"/>
                  </a:lnTo>
                  <a:lnTo>
                    <a:pt x="80" y="885"/>
                  </a:lnTo>
                  <a:lnTo>
                    <a:pt x="0" y="804"/>
                  </a:lnTo>
                  <a:lnTo>
                    <a:pt x="0" y="8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34" name="Rectangle 51"/>
            <p:cNvSpPr>
              <a:spLocks noChangeArrowheads="1"/>
            </p:cNvSpPr>
            <p:nvPr/>
          </p:nvSpPr>
          <p:spPr bwMode="auto">
            <a:xfrm>
              <a:off x="2788" y="2136"/>
              <a:ext cx="80" cy="16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35" name="Freeform 52"/>
            <p:cNvSpPr>
              <a:spLocks/>
            </p:cNvSpPr>
            <p:nvPr/>
          </p:nvSpPr>
          <p:spPr bwMode="auto">
            <a:xfrm>
              <a:off x="2900" y="2120"/>
              <a:ext cx="88" cy="185"/>
            </a:xfrm>
            <a:custGeom>
              <a:avLst/>
              <a:gdLst>
                <a:gd name="T0" fmla="*/ 720 w 880"/>
                <a:gd name="T1" fmla="*/ 0 h 1850"/>
                <a:gd name="T2" fmla="*/ 880 w 880"/>
                <a:gd name="T3" fmla="*/ 0 h 1850"/>
                <a:gd name="T4" fmla="*/ 880 w 880"/>
                <a:gd name="T5" fmla="*/ 1770 h 1850"/>
                <a:gd name="T6" fmla="*/ 800 w 880"/>
                <a:gd name="T7" fmla="*/ 1850 h 1850"/>
                <a:gd name="T8" fmla="*/ 400 w 880"/>
                <a:gd name="T9" fmla="*/ 1850 h 1850"/>
                <a:gd name="T10" fmla="*/ 320 w 880"/>
                <a:gd name="T11" fmla="*/ 1770 h 1850"/>
                <a:gd name="T12" fmla="*/ 320 w 880"/>
                <a:gd name="T13" fmla="*/ 322 h 1850"/>
                <a:gd name="T14" fmla="*/ 0 w 880"/>
                <a:gd name="T15" fmla="*/ 322 h 1850"/>
                <a:gd name="T16" fmla="*/ 0 w 880"/>
                <a:gd name="T17" fmla="*/ 161 h 1850"/>
                <a:gd name="T18" fmla="*/ 400 w 880"/>
                <a:gd name="T19" fmla="*/ 161 h 1850"/>
                <a:gd name="T20" fmla="*/ 480 w 880"/>
                <a:gd name="T21" fmla="*/ 241 h 1850"/>
                <a:gd name="T22" fmla="*/ 480 w 880"/>
                <a:gd name="T23" fmla="*/ 1689 h 1850"/>
                <a:gd name="T24" fmla="*/ 720 w 880"/>
                <a:gd name="T25" fmla="*/ 1689 h 1850"/>
                <a:gd name="T26" fmla="*/ 720 w 880"/>
                <a:gd name="T27" fmla="*/ 0 h 1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0" h="1850">
                  <a:moveTo>
                    <a:pt x="720" y="0"/>
                  </a:moveTo>
                  <a:lnTo>
                    <a:pt x="880" y="0"/>
                  </a:lnTo>
                  <a:lnTo>
                    <a:pt x="880" y="1770"/>
                  </a:lnTo>
                  <a:lnTo>
                    <a:pt x="800" y="1850"/>
                  </a:lnTo>
                  <a:lnTo>
                    <a:pt x="400" y="1850"/>
                  </a:lnTo>
                  <a:lnTo>
                    <a:pt x="320" y="1770"/>
                  </a:lnTo>
                  <a:lnTo>
                    <a:pt x="320" y="322"/>
                  </a:lnTo>
                  <a:lnTo>
                    <a:pt x="0" y="322"/>
                  </a:lnTo>
                  <a:lnTo>
                    <a:pt x="0" y="161"/>
                  </a:lnTo>
                  <a:lnTo>
                    <a:pt x="400" y="161"/>
                  </a:lnTo>
                  <a:lnTo>
                    <a:pt x="480" y="241"/>
                  </a:lnTo>
                  <a:lnTo>
                    <a:pt x="480" y="1689"/>
                  </a:lnTo>
                  <a:lnTo>
                    <a:pt x="720" y="1689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36" name="Rectangle 53"/>
            <p:cNvSpPr>
              <a:spLocks noChangeArrowheads="1"/>
            </p:cNvSpPr>
            <p:nvPr/>
          </p:nvSpPr>
          <p:spPr bwMode="auto">
            <a:xfrm>
              <a:off x="2756" y="2289"/>
              <a:ext cx="144" cy="16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37" name="Rectangle 54"/>
            <p:cNvSpPr>
              <a:spLocks noChangeArrowheads="1"/>
            </p:cNvSpPr>
            <p:nvPr/>
          </p:nvSpPr>
          <p:spPr bwMode="auto">
            <a:xfrm>
              <a:off x="2988" y="2063"/>
              <a:ext cx="16" cy="25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38" name="Rectangle 55"/>
            <p:cNvSpPr>
              <a:spLocks noChangeArrowheads="1"/>
            </p:cNvSpPr>
            <p:nvPr/>
          </p:nvSpPr>
          <p:spPr bwMode="auto">
            <a:xfrm>
              <a:off x="2956" y="2063"/>
              <a:ext cx="16" cy="25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39" name="Freeform 56"/>
            <p:cNvSpPr>
              <a:spLocks noEditPoints="1"/>
            </p:cNvSpPr>
            <p:nvPr/>
          </p:nvSpPr>
          <p:spPr bwMode="auto">
            <a:xfrm>
              <a:off x="2748" y="1983"/>
              <a:ext cx="160" cy="354"/>
            </a:xfrm>
            <a:custGeom>
              <a:avLst/>
              <a:gdLst>
                <a:gd name="T0" fmla="*/ 264 w 1601"/>
                <a:gd name="T1" fmla="*/ 162 h 3540"/>
                <a:gd name="T2" fmla="*/ 241 w 1601"/>
                <a:gd name="T3" fmla="*/ 167 h 3540"/>
                <a:gd name="T4" fmla="*/ 222 w 1601"/>
                <a:gd name="T5" fmla="*/ 175 h 3540"/>
                <a:gd name="T6" fmla="*/ 205 w 1601"/>
                <a:gd name="T7" fmla="*/ 187 h 3540"/>
                <a:gd name="T8" fmla="*/ 184 w 1601"/>
                <a:gd name="T9" fmla="*/ 207 h 3540"/>
                <a:gd name="T10" fmla="*/ 174 w 1601"/>
                <a:gd name="T11" fmla="*/ 223 h 3540"/>
                <a:gd name="T12" fmla="*/ 165 w 1601"/>
                <a:gd name="T13" fmla="*/ 244 h 3540"/>
                <a:gd name="T14" fmla="*/ 161 w 1601"/>
                <a:gd name="T15" fmla="*/ 265 h 3540"/>
                <a:gd name="T16" fmla="*/ 160 w 1601"/>
                <a:gd name="T17" fmla="*/ 3379 h 3540"/>
                <a:gd name="T18" fmla="*/ 1441 w 1601"/>
                <a:gd name="T19" fmla="*/ 281 h 3540"/>
                <a:gd name="T20" fmla="*/ 1439 w 1601"/>
                <a:gd name="T21" fmla="*/ 256 h 3540"/>
                <a:gd name="T22" fmla="*/ 1431 w 1601"/>
                <a:gd name="T23" fmla="*/ 234 h 3540"/>
                <a:gd name="T24" fmla="*/ 1421 w 1601"/>
                <a:gd name="T25" fmla="*/ 213 h 3540"/>
                <a:gd name="T26" fmla="*/ 1406 w 1601"/>
                <a:gd name="T27" fmla="*/ 196 h 3540"/>
                <a:gd name="T28" fmla="*/ 1389 w 1601"/>
                <a:gd name="T29" fmla="*/ 181 h 3540"/>
                <a:gd name="T30" fmla="*/ 1368 w 1601"/>
                <a:gd name="T31" fmla="*/ 171 h 3540"/>
                <a:gd name="T32" fmla="*/ 1345 w 1601"/>
                <a:gd name="T33" fmla="*/ 163 h 3540"/>
                <a:gd name="T34" fmla="*/ 1320 w 1601"/>
                <a:gd name="T35" fmla="*/ 161 h 3540"/>
                <a:gd name="T36" fmla="*/ 280 w 1601"/>
                <a:gd name="T37" fmla="*/ 0 h 3540"/>
                <a:gd name="T38" fmla="*/ 1341 w 1601"/>
                <a:gd name="T39" fmla="*/ 1 h 3540"/>
                <a:gd name="T40" fmla="*/ 1377 w 1601"/>
                <a:gd name="T41" fmla="*/ 5 h 3540"/>
                <a:gd name="T42" fmla="*/ 1411 w 1601"/>
                <a:gd name="T43" fmla="*/ 15 h 3540"/>
                <a:gd name="T44" fmla="*/ 1447 w 1601"/>
                <a:gd name="T45" fmla="*/ 30 h 3540"/>
                <a:gd name="T46" fmla="*/ 1478 w 1601"/>
                <a:gd name="T47" fmla="*/ 48 h 3540"/>
                <a:gd name="T48" fmla="*/ 1505 w 1601"/>
                <a:gd name="T49" fmla="*/ 69 h 3540"/>
                <a:gd name="T50" fmla="*/ 1532 w 1601"/>
                <a:gd name="T51" fmla="*/ 97 h 3540"/>
                <a:gd name="T52" fmla="*/ 1553 w 1601"/>
                <a:gd name="T53" fmla="*/ 123 h 3540"/>
                <a:gd name="T54" fmla="*/ 1571 w 1601"/>
                <a:gd name="T55" fmla="*/ 154 h 3540"/>
                <a:gd name="T56" fmla="*/ 1586 w 1601"/>
                <a:gd name="T57" fmla="*/ 190 h 3540"/>
                <a:gd name="T58" fmla="*/ 1596 w 1601"/>
                <a:gd name="T59" fmla="*/ 224 h 3540"/>
                <a:gd name="T60" fmla="*/ 1600 w 1601"/>
                <a:gd name="T61" fmla="*/ 261 h 3540"/>
                <a:gd name="T62" fmla="*/ 1601 w 1601"/>
                <a:gd name="T63" fmla="*/ 3460 h 3540"/>
                <a:gd name="T64" fmla="*/ 80 w 1601"/>
                <a:gd name="T65" fmla="*/ 3540 h 3540"/>
                <a:gd name="T66" fmla="*/ 0 w 1601"/>
                <a:gd name="T67" fmla="*/ 271 h 3540"/>
                <a:gd name="T68" fmla="*/ 2 w 1601"/>
                <a:gd name="T69" fmla="*/ 245 h 3540"/>
                <a:gd name="T70" fmla="*/ 11 w 1601"/>
                <a:gd name="T71" fmla="*/ 205 h 3540"/>
                <a:gd name="T72" fmla="*/ 22 w 1601"/>
                <a:gd name="T73" fmla="*/ 172 h 3540"/>
                <a:gd name="T74" fmla="*/ 37 w 1601"/>
                <a:gd name="T75" fmla="*/ 141 h 3540"/>
                <a:gd name="T76" fmla="*/ 60 w 1601"/>
                <a:gd name="T77" fmla="*/ 108 h 3540"/>
                <a:gd name="T78" fmla="*/ 82 w 1601"/>
                <a:gd name="T79" fmla="*/ 83 h 3540"/>
                <a:gd name="T80" fmla="*/ 108 w 1601"/>
                <a:gd name="T81" fmla="*/ 59 h 3540"/>
                <a:gd name="T82" fmla="*/ 140 w 1601"/>
                <a:gd name="T83" fmla="*/ 38 h 3540"/>
                <a:gd name="T84" fmla="*/ 171 w 1601"/>
                <a:gd name="T85" fmla="*/ 23 h 3540"/>
                <a:gd name="T86" fmla="*/ 205 w 1601"/>
                <a:gd name="T87" fmla="*/ 11 h 3540"/>
                <a:gd name="T88" fmla="*/ 244 w 1601"/>
                <a:gd name="T89" fmla="*/ 2 h 3540"/>
                <a:gd name="T90" fmla="*/ 280 w 1601"/>
                <a:gd name="T91" fmla="*/ 0 h 3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01" h="3540">
                  <a:moveTo>
                    <a:pt x="280" y="161"/>
                  </a:moveTo>
                  <a:lnTo>
                    <a:pt x="264" y="162"/>
                  </a:lnTo>
                  <a:lnTo>
                    <a:pt x="256" y="163"/>
                  </a:lnTo>
                  <a:lnTo>
                    <a:pt x="241" y="167"/>
                  </a:lnTo>
                  <a:lnTo>
                    <a:pt x="232" y="171"/>
                  </a:lnTo>
                  <a:lnTo>
                    <a:pt x="222" y="175"/>
                  </a:lnTo>
                  <a:lnTo>
                    <a:pt x="212" y="181"/>
                  </a:lnTo>
                  <a:lnTo>
                    <a:pt x="205" y="187"/>
                  </a:lnTo>
                  <a:lnTo>
                    <a:pt x="195" y="196"/>
                  </a:lnTo>
                  <a:lnTo>
                    <a:pt x="184" y="207"/>
                  </a:lnTo>
                  <a:lnTo>
                    <a:pt x="180" y="213"/>
                  </a:lnTo>
                  <a:lnTo>
                    <a:pt x="174" y="223"/>
                  </a:lnTo>
                  <a:lnTo>
                    <a:pt x="170" y="234"/>
                  </a:lnTo>
                  <a:lnTo>
                    <a:pt x="165" y="244"/>
                  </a:lnTo>
                  <a:lnTo>
                    <a:pt x="162" y="256"/>
                  </a:lnTo>
                  <a:lnTo>
                    <a:pt x="161" y="265"/>
                  </a:lnTo>
                  <a:lnTo>
                    <a:pt x="160" y="281"/>
                  </a:lnTo>
                  <a:lnTo>
                    <a:pt x="160" y="3379"/>
                  </a:lnTo>
                  <a:lnTo>
                    <a:pt x="1441" y="3379"/>
                  </a:lnTo>
                  <a:lnTo>
                    <a:pt x="1441" y="281"/>
                  </a:lnTo>
                  <a:lnTo>
                    <a:pt x="1440" y="264"/>
                  </a:lnTo>
                  <a:lnTo>
                    <a:pt x="1439" y="256"/>
                  </a:lnTo>
                  <a:lnTo>
                    <a:pt x="1436" y="244"/>
                  </a:lnTo>
                  <a:lnTo>
                    <a:pt x="1431" y="234"/>
                  </a:lnTo>
                  <a:lnTo>
                    <a:pt x="1427" y="223"/>
                  </a:lnTo>
                  <a:lnTo>
                    <a:pt x="1421" y="213"/>
                  </a:lnTo>
                  <a:lnTo>
                    <a:pt x="1416" y="207"/>
                  </a:lnTo>
                  <a:lnTo>
                    <a:pt x="1406" y="196"/>
                  </a:lnTo>
                  <a:lnTo>
                    <a:pt x="1396" y="187"/>
                  </a:lnTo>
                  <a:lnTo>
                    <a:pt x="1389" y="181"/>
                  </a:lnTo>
                  <a:lnTo>
                    <a:pt x="1379" y="175"/>
                  </a:lnTo>
                  <a:lnTo>
                    <a:pt x="1368" y="171"/>
                  </a:lnTo>
                  <a:lnTo>
                    <a:pt x="1360" y="167"/>
                  </a:lnTo>
                  <a:lnTo>
                    <a:pt x="1345" y="163"/>
                  </a:lnTo>
                  <a:lnTo>
                    <a:pt x="1338" y="162"/>
                  </a:lnTo>
                  <a:lnTo>
                    <a:pt x="1320" y="161"/>
                  </a:lnTo>
                  <a:lnTo>
                    <a:pt x="280" y="161"/>
                  </a:lnTo>
                  <a:close/>
                  <a:moveTo>
                    <a:pt x="280" y="0"/>
                  </a:moveTo>
                  <a:lnTo>
                    <a:pt x="1320" y="0"/>
                  </a:lnTo>
                  <a:lnTo>
                    <a:pt x="1341" y="1"/>
                  </a:lnTo>
                  <a:lnTo>
                    <a:pt x="1357" y="2"/>
                  </a:lnTo>
                  <a:lnTo>
                    <a:pt x="1377" y="5"/>
                  </a:lnTo>
                  <a:lnTo>
                    <a:pt x="1396" y="11"/>
                  </a:lnTo>
                  <a:lnTo>
                    <a:pt x="1411" y="15"/>
                  </a:lnTo>
                  <a:lnTo>
                    <a:pt x="1430" y="23"/>
                  </a:lnTo>
                  <a:lnTo>
                    <a:pt x="1447" y="30"/>
                  </a:lnTo>
                  <a:lnTo>
                    <a:pt x="1461" y="38"/>
                  </a:lnTo>
                  <a:lnTo>
                    <a:pt x="1478" y="48"/>
                  </a:lnTo>
                  <a:lnTo>
                    <a:pt x="1493" y="59"/>
                  </a:lnTo>
                  <a:lnTo>
                    <a:pt x="1505" y="69"/>
                  </a:lnTo>
                  <a:lnTo>
                    <a:pt x="1519" y="83"/>
                  </a:lnTo>
                  <a:lnTo>
                    <a:pt x="1532" y="97"/>
                  </a:lnTo>
                  <a:lnTo>
                    <a:pt x="1541" y="108"/>
                  </a:lnTo>
                  <a:lnTo>
                    <a:pt x="1553" y="123"/>
                  </a:lnTo>
                  <a:lnTo>
                    <a:pt x="1564" y="141"/>
                  </a:lnTo>
                  <a:lnTo>
                    <a:pt x="1571" y="154"/>
                  </a:lnTo>
                  <a:lnTo>
                    <a:pt x="1579" y="172"/>
                  </a:lnTo>
                  <a:lnTo>
                    <a:pt x="1586" y="190"/>
                  </a:lnTo>
                  <a:lnTo>
                    <a:pt x="1590" y="205"/>
                  </a:lnTo>
                  <a:lnTo>
                    <a:pt x="1596" y="224"/>
                  </a:lnTo>
                  <a:lnTo>
                    <a:pt x="1599" y="245"/>
                  </a:lnTo>
                  <a:lnTo>
                    <a:pt x="1600" y="261"/>
                  </a:lnTo>
                  <a:lnTo>
                    <a:pt x="1601" y="281"/>
                  </a:lnTo>
                  <a:lnTo>
                    <a:pt x="1601" y="3460"/>
                  </a:lnTo>
                  <a:lnTo>
                    <a:pt x="1521" y="3540"/>
                  </a:lnTo>
                  <a:lnTo>
                    <a:pt x="80" y="3540"/>
                  </a:lnTo>
                  <a:lnTo>
                    <a:pt x="0" y="3461"/>
                  </a:lnTo>
                  <a:lnTo>
                    <a:pt x="0" y="271"/>
                  </a:lnTo>
                  <a:lnTo>
                    <a:pt x="1" y="261"/>
                  </a:lnTo>
                  <a:lnTo>
                    <a:pt x="2" y="245"/>
                  </a:lnTo>
                  <a:lnTo>
                    <a:pt x="5" y="224"/>
                  </a:lnTo>
                  <a:lnTo>
                    <a:pt x="11" y="205"/>
                  </a:lnTo>
                  <a:lnTo>
                    <a:pt x="15" y="190"/>
                  </a:lnTo>
                  <a:lnTo>
                    <a:pt x="22" y="172"/>
                  </a:lnTo>
                  <a:lnTo>
                    <a:pt x="30" y="154"/>
                  </a:lnTo>
                  <a:lnTo>
                    <a:pt x="37" y="141"/>
                  </a:lnTo>
                  <a:lnTo>
                    <a:pt x="48" y="123"/>
                  </a:lnTo>
                  <a:lnTo>
                    <a:pt x="60" y="108"/>
                  </a:lnTo>
                  <a:lnTo>
                    <a:pt x="69" y="97"/>
                  </a:lnTo>
                  <a:lnTo>
                    <a:pt x="82" y="83"/>
                  </a:lnTo>
                  <a:lnTo>
                    <a:pt x="96" y="69"/>
                  </a:lnTo>
                  <a:lnTo>
                    <a:pt x="108" y="59"/>
                  </a:lnTo>
                  <a:lnTo>
                    <a:pt x="123" y="48"/>
                  </a:lnTo>
                  <a:lnTo>
                    <a:pt x="140" y="38"/>
                  </a:lnTo>
                  <a:lnTo>
                    <a:pt x="154" y="30"/>
                  </a:lnTo>
                  <a:lnTo>
                    <a:pt x="171" y="23"/>
                  </a:lnTo>
                  <a:lnTo>
                    <a:pt x="190" y="15"/>
                  </a:lnTo>
                  <a:lnTo>
                    <a:pt x="205" y="11"/>
                  </a:lnTo>
                  <a:lnTo>
                    <a:pt x="224" y="5"/>
                  </a:lnTo>
                  <a:lnTo>
                    <a:pt x="244" y="2"/>
                  </a:lnTo>
                  <a:lnTo>
                    <a:pt x="260" y="1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40" name="Freeform 57"/>
            <p:cNvSpPr>
              <a:spLocks noEditPoints="1"/>
            </p:cNvSpPr>
            <p:nvPr/>
          </p:nvSpPr>
          <p:spPr bwMode="auto">
            <a:xfrm>
              <a:off x="2948" y="2080"/>
              <a:ext cx="64" cy="48"/>
            </a:xfrm>
            <a:custGeom>
              <a:avLst/>
              <a:gdLst>
                <a:gd name="T0" fmla="*/ 161 w 640"/>
                <a:gd name="T1" fmla="*/ 175 h 483"/>
                <a:gd name="T2" fmla="*/ 167 w 640"/>
                <a:gd name="T3" fmla="*/ 212 h 483"/>
                <a:gd name="T4" fmla="*/ 178 w 640"/>
                <a:gd name="T5" fmla="*/ 241 h 483"/>
                <a:gd name="T6" fmla="*/ 195 w 640"/>
                <a:gd name="T7" fmla="*/ 265 h 483"/>
                <a:gd name="T8" fmla="*/ 217 w 640"/>
                <a:gd name="T9" fmla="*/ 287 h 483"/>
                <a:gd name="T10" fmla="*/ 241 w 640"/>
                <a:gd name="T11" fmla="*/ 304 h 483"/>
                <a:gd name="T12" fmla="*/ 270 w 640"/>
                <a:gd name="T13" fmla="*/ 315 h 483"/>
                <a:gd name="T14" fmla="*/ 306 w 640"/>
                <a:gd name="T15" fmla="*/ 321 h 483"/>
                <a:gd name="T16" fmla="*/ 333 w 640"/>
                <a:gd name="T17" fmla="*/ 321 h 483"/>
                <a:gd name="T18" fmla="*/ 370 w 640"/>
                <a:gd name="T19" fmla="*/ 315 h 483"/>
                <a:gd name="T20" fmla="*/ 399 w 640"/>
                <a:gd name="T21" fmla="*/ 303 h 483"/>
                <a:gd name="T22" fmla="*/ 422 w 640"/>
                <a:gd name="T23" fmla="*/ 287 h 483"/>
                <a:gd name="T24" fmla="*/ 444 w 640"/>
                <a:gd name="T25" fmla="*/ 266 h 483"/>
                <a:gd name="T26" fmla="*/ 462 w 640"/>
                <a:gd name="T27" fmla="*/ 239 h 483"/>
                <a:gd name="T28" fmla="*/ 473 w 640"/>
                <a:gd name="T29" fmla="*/ 212 h 483"/>
                <a:gd name="T30" fmla="*/ 479 w 640"/>
                <a:gd name="T31" fmla="*/ 175 h 483"/>
                <a:gd name="T32" fmla="*/ 160 w 640"/>
                <a:gd name="T33" fmla="*/ 161 h 483"/>
                <a:gd name="T34" fmla="*/ 560 w 640"/>
                <a:gd name="T35" fmla="*/ 0 h 483"/>
                <a:gd name="T36" fmla="*/ 640 w 640"/>
                <a:gd name="T37" fmla="*/ 174 h 483"/>
                <a:gd name="T38" fmla="*/ 637 w 640"/>
                <a:gd name="T39" fmla="*/ 203 h 483"/>
                <a:gd name="T40" fmla="*/ 628 w 640"/>
                <a:gd name="T41" fmla="*/ 250 h 483"/>
                <a:gd name="T42" fmla="*/ 615 w 640"/>
                <a:gd name="T43" fmla="*/ 288 h 483"/>
                <a:gd name="T44" fmla="*/ 597 w 640"/>
                <a:gd name="T45" fmla="*/ 323 h 483"/>
                <a:gd name="T46" fmla="*/ 573 w 640"/>
                <a:gd name="T47" fmla="*/ 362 h 483"/>
                <a:gd name="T48" fmla="*/ 547 w 640"/>
                <a:gd name="T49" fmla="*/ 391 h 483"/>
                <a:gd name="T50" fmla="*/ 518 w 640"/>
                <a:gd name="T51" fmla="*/ 416 h 483"/>
                <a:gd name="T52" fmla="*/ 480 w 640"/>
                <a:gd name="T53" fmla="*/ 441 h 483"/>
                <a:gd name="T54" fmla="*/ 446 w 640"/>
                <a:gd name="T55" fmla="*/ 459 h 483"/>
                <a:gd name="T56" fmla="*/ 409 w 640"/>
                <a:gd name="T57" fmla="*/ 471 h 483"/>
                <a:gd name="T58" fmla="*/ 361 w 640"/>
                <a:gd name="T59" fmla="*/ 480 h 483"/>
                <a:gd name="T60" fmla="*/ 320 w 640"/>
                <a:gd name="T61" fmla="*/ 483 h 483"/>
                <a:gd name="T62" fmla="*/ 278 w 640"/>
                <a:gd name="T63" fmla="*/ 480 h 483"/>
                <a:gd name="T64" fmla="*/ 231 w 640"/>
                <a:gd name="T65" fmla="*/ 471 h 483"/>
                <a:gd name="T66" fmla="*/ 194 w 640"/>
                <a:gd name="T67" fmla="*/ 459 h 483"/>
                <a:gd name="T68" fmla="*/ 159 w 640"/>
                <a:gd name="T69" fmla="*/ 441 h 483"/>
                <a:gd name="T70" fmla="*/ 121 w 640"/>
                <a:gd name="T71" fmla="*/ 416 h 483"/>
                <a:gd name="T72" fmla="*/ 93 w 640"/>
                <a:gd name="T73" fmla="*/ 391 h 483"/>
                <a:gd name="T74" fmla="*/ 67 w 640"/>
                <a:gd name="T75" fmla="*/ 362 h 483"/>
                <a:gd name="T76" fmla="*/ 42 w 640"/>
                <a:gd name="T77" fmla="*/ 323 h 483"/>
                <a:gd name="T78" fmla="*/ 25 w 640"/>
                <a:gd name="T79" fmla="*/ 288 h 483"/>
                <a:gd name="T80" fmla="*/ 12 w 640"/>
                <a:gd name="T81" fmla="*/ 250 h 483"/>
                <a:gd name="T82" fmla="*/ 3 w 640"/>
                <a:gd name="T83" fmla="*/ 203 h 483"/>
                <a:gd name="T84" fmla="*/ 0 w 640"/>
                <a:gd name="T85" fmla="*/ 161 h 483"/>
                <a:gd name="T86" fmla="*/ 80 w 640"/>
                <a:gd name="T87" fmla="*/ 0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0" h="483">
                  <a:moveTo>
                    <a:pt x="160" y="161"/>
                  </a:moveTo>
                  <a:lnTo>
                    <a:pt x="161" y="175"/>
                  </a:lnTo>
                  <a:lnTo>
                    <a:pt x="163" y="195"/>
                  </a:lnTo>
                  <a:lnTo>
                    <a:pt x="167" y="212"/>
                  </a:lnTo>
                  <a:lnTo>
                    <a:pt x="172" y="226"/>
                  </a:lnTo>
                  <a:lnTo>
                    <a:pt x="178" y="241"/>
                  </a:lnTo>
                  <a:lnTo>
                    <a:pt x="186" y="253"/>
                  </a:lnTo>
                  <a:lnTo>
                    <a:pt x="195" y="265"/>
                  </a:lnTo>
                  <a:lnTo>
                    <a:pt x="206" y="277"/>
                  </a:lnTo>
                  <a:lnTo>
                    <a:pt x="217" y="287"/>
                  </a:lnTo>
                  <a:lnTo>
                    <a:pt x="229" y="297"/>
                  </a:lnTo>
                  <a:lnTo>
                    <a:pt x="241" y="304"/>
                  </a:lnTo>
                  <a:lnTo>
                    <a:pt x="256" y="310"/>
                  </a:lnTo>
                  <a:lnTo>
                    <a:pt x="270" y="315"/>
                  </a:lnTo>
                  <a:lnTo>
                    <a:pt x="287" y="319"/>
                  </a:lnTo>
                  <a:lnTo>
                    <a:pt x="306" y="321"/>
                  </a:lnTo>
                  <a:lnTo>
                    <a:pt x="320" y="322"/>
                  </a:lnTo>
                  <a:lnTo>
                    <a:pt x="333" y="321"/>
                  </a:lnTo>
                  <a:lnTo>
                    <a:pt x="353" y="319"/>
                  </a:lnTo>
                  <a:lnTo>
                    <a:pt x="370" y="315"/>
                  </a:lnTo>
                  <a:lnTo>
                    <a:pt x="384" y="310"/>
                  </a:lnTo>
                  <a:lnTo>
                    <a:pt x="399" y="303"/>
                  </a:lnTo>
                  <a:lnTo>
                    <a:pt x="411" y="297"/>
                  </a:lnTo>
                  <a:lnTo>
                    <a:pt x="422" y="287"/>
                  </a:lnTo>
                  <a:lnTo>
                    <a:pt x="434" y="277"/>
                  </a:lnTo>
                  <a:lnTo>
                    <a:pt x="444" y="266"/>
                  </a:lnTo>
                  <a:lnTo>
                    <a:pt x="453" y="253"/>
                  </a:lnTo>
                  <a:lnTo>
                    <a:pt x="462" y="239"/>
                  </a:lnTo>
                  <a:lnTo>
                    <a:pt x="468" y="226"/>
                  </a:lnTo>
                  <a:lnTo>
                    <a:pt x="473" y="212"/>
                  </a:lnTo>
                  <a:lnTo>
                    <a:pt x="477" y="195"/>
                  </a:lnTo>
                  <a:lnTo>
                    <a:pt x="479" y="175"/>
                  </a:lnTo>
                  <a:lnTo>
                    <a:pt x="480" y="161"/>
                  </a:lnTo>
                  <a:lnTo>
                    <a:pt x="160" y="161"/>
                  </a:lnTo>
                  <a:close/>
                  <a:moveTo>
                    <a:pt x="80" y="0"/>
                  </a:moveTo>
                  <a:lnTo>
                    <a:pt x="560" y="0"/>
                  </a:lnTo>
                  <a:lnTo>
                    <a:pt x="640" y="81"/>
                  </a:lnTo>
                  <a:lnTo>
                    <a:pt x="640" y="174"/>
                  </a:lnTo>
                  <a:lnTo>
                    <a:pt x="639" y="187"/>
                  </a:lnTo>
                  <a:lnTo>
                    <a:pt x="637" y="203"/>
                  </a:lnTo>
                  <a:lnTo>
                    <a:pt x="634" y="227"/>
                  </a:lnTo>
                  <a:lnTo>
                    <a:pt x="628" y="250"/>
                  </a:lnTo>
                  <a:lnTo>
                    <a:pt x="623" y="265"/>
                  </a:lnTo>
                  <a:lnTo>
                    <a:pt x="615" y="288"/>
                  </a:lnTo>
                  <a:lnTo>
                    <a:pt x="605" y="309"/>
                  </a:lnTo>
                  <a:lnTo>
                    <a:pt x="597" y="323"/>
                  </a:lnTo>
                  <a:lnTo>
                    <a:pt x="586" y="343"/>
                  </a:lnTo>
                  <a:lnTo>
                    <a:pt x="573" y="362"/>
                  </a:lnTo>
                  <a:lnTo>
                    <a:pt x="563" y="374"/>
                  </a:lnTo>
                  <a:lnTo>
                    <a:pt x="547" y="391"/>
                  </a:lnTo>
                  <a:lnTo>
                    <a:pt x="530" y="406"/>
                  </a:lnTo>
                  <a:lnTo>
                    <a:pt x="518" y="416"/>
                  </a:lnTo>
                  <a:lnTo>
                    <a:pt x="500" y="430"/>
                  </a:lnTo>
                  <a:lnTo>
                    <a:pt x="480" y="441"/>
                  </a:lnTo>
                  <a:lnTo>
                    <a:pt x="466" y="449"/>
                  </a:lnTo>
                  <a:lnTo>
                    <a:pt x="446" y="459"/>
                  </a:lnTo>
                  <a:lnTo>
                    <a:pt x="423" y="466"/>
                  </a:lnTo>
                  <a:lnTo>
                    <a:pt x="409" y="471"/>
                  </a:lnTo>
                  <a:lnTo>
                    <a:pt x="385" y="477"/>
                  </a:lnTo>
                  <a:lnTo>
                    <a:pt x="361" y="480"/>
                  </a:lnTo>
                  <a:lnTo>
                    <a:pt x="345" y="482"/>
                  </a:lnTo>
                  <a:lnTo>
                    <a:pt x="320" y="483"/>
                  </a:lnTo>
                  <a:lnTo>
                    <a:pt x="294" y="482"/>
                  </a:lnTo>
                  <a:lnTo>
                    <a:pt x="278" y="480"/>
                  </a:lnTo>
                  <a:lnTo>
                    <a:pt x="255" y="477"/>
                  </a:lnTo>
                  <a:lnTo>
                    <a:pt x="231" y="471"/>
                  </a:lnTo>
                  <a:lnTo>
                    <a:pt x="217" y="466"/>
                  </a:lnTo>
                  <a:lnTo>
                    <a:pt x="194" y="459"/>
                  </a:lnTo>
                  <a:lnTo>
                    <a:pt x="173" y="449"/>
                  </a:lnTo>
                  <a:lnTo>
                    <a:pt x="159" y="441"/>
                  </a:lnTo>
                  <a:lnTo>
                    <a:pt x="140" y="430"/>
                  </a:lnTo>
                  <a:lnTo>
                    <a:pt x="121" y="416"/>
                  </a:lnTo>
                  <a:lnTo>
                    <a:pt x="109" y="406"/>
                  </a:lnTo>
                  <a:lnTo>
                    <a:pt x="93" y="391"/>
                  </a:lnTo>
                  <a:lnTo>
                    <a:pt x="77" y="374"/>
                  </a:lnTo>
                  <a:lnTo>
                    <a:pt x="67" y="362"/>
                  </a:lnTo>
                  <a:lnTo>
                    <a:pt x="53" y="343"/>
                  </a:lnTo>
                  <a:lnTo>
                    <a:pt x="42" y="323"/>
                  </a:lnTo>
                  <a:lnTo>
                    <a:pt x="34" y="309"/>
                  </a:lnTo>
                  <a:lnTo>
                    <a:pt x="25" y="288"/>
                  </a:lnTo>
                  <a:lnTo>
                    <a:pt x="17" y="265"/>
                  </a:lnTo>
                  <a:lnTo>
                    <a:pt x="12" y="250"/>
                  </a:lnTo>
                  <a:lnTo>
                    <a:pt x="6" y="227"/>
                  </a:lnTo>
                  <a:lnTo>
                    <a:pt x="3" y="203"/>
                  </a:lnTo>
                  <a:lnTo>
                    <a:pt x="1" y="187"/>
                  </a:lnTo>
                  <a:lnTo>
                    <a:pt x="0" y="161"/>
                  </a:lnTo>
                  <a:lnTo>
                    <a:pt x="0" y="81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8A8DC4E6-E000-4041-BFA6-15270D21E5A2}"/>
              </a:ext>
            </a:extLst>
          </p:cNvPr>
          <p:cNvSpPr txBox="1"/>
          <p:nvPr/>
        </p:nvSpPr>
        <p:spPr bwMode="gray">
          <a:xfrm>
            <a:off x="1527523" y="5314219"/>
            <a:ext cx="1127404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1000" b="1" dirty="0"/>
              <a:t>EV charging</a:t>
            </a:r>
            <a:endParaRPr lang="en-US" sz="1000" b="1" dirty="0"/>
          </a:p>
        </p:txBody>
      </p:sp>
      <p:grpSp>
        <p:nvGrpSpPr>
          <p:cNvPr id="42" name="Group 90"/>
          <p:cNvGrpSpPr>
            <a:grpSpLocks noChangeAspect="1"/>
          </p:cNvGrpSpPr>
          <p:nvPr/>
        </p:nvGrpSpPr>
        <p:grpSpPr bwMode="auto">
          <a:xfrm>
            <a:off x="771442" y="2507384"/>
            <a:ext cx="370114" cy="494415"/>
            <a:chOff x="3270" y="1948"/>
            <a:chExt cx="265" cy="354"/>
          </a:xfrm>
        </p:grpSpPr>
        <p:sp>
          <p:nvSpPr>
            <p:cNvPr id="43" name="Freeform 92"/>
            <p:cNvSpPr>
              <a:spLocks noEditPoints="1"/>
            </p:cNvSpPr>
            <p:nvPr/>
          </p:nvSpPr>
          <p:spPr bwMode="auto">
            <a:xfrm>
              <a:off x="3270" y="2254"/>
              <a:ext cx="265" cy="48"/>
            </a:xfrm>
            <a:custGeom>
              <a:avLst/>
              <a:gdLst>
                <a:gd name="T0" fmla="*/ 407 w 2653"/>
                <a:gd name="T1" fmla="*/ 161 h 483"/>
                <a:gd name="T2" fmla="*/ 248 w 2653"/>
                <a:gd name="T3" fmla="*/ 322 h 483"/>
                <a:gd name="T4" fmla="*/ 2406 w 2653"/>
                <a:gd name="T5" fmla="*/ 322 h 483"/>
                <a:gd name="T6" fmla="*/ 2247 w 2653"/>
                <a:gd name="T7" fmla="*/ 161 h 483"/>
                <a:gd name="T8" fmla="*/ 407 w 2653"/>
                <a:gd name="T9" fmla="*/ 161 h 483"/>
                <a:gd name="T10" fmla="*/ 374 w 2653"/>
                <a:gd name="T11" fmla="*/ 0 h 483"/>
                <a:gd name="T12" fmla="*/ 2280 w 2653"/>
                <a:gd name="T13" fmla="*/ 0 h 483"/>
                <a:gd name="T14" fmla="*/ 2336 w 2653"/>
                <a:gd name="T15" fmla="*/ 24 h 483"/>
                <a:gd name="T16" fmla="*/ 2653 w 2653"/>
                <a:gd name="T17" fmla="*/ 346 h 483"/>
                <a:gd name="T18" fmla="*/ 2597 w 2653"/>
                <a:gd name="T19" fmla="*/ 483 h 483"/>
                <a:gd name="T20" fmla="*/ 56 w 2653"/>
                <a:gd name="T21" fmla="*/ 483 h 483"/>
                <a:gd name="T22" fmla="*/ 0 w 2653"/>
                <a:gd name="T23" fmla="*/ 346 h 483"/>
                <a:gd name="T24" fmla="*/ 0 w 2653"/>
                <a:gd name="T25" fmla="*/ 346 h 483"/>
                <a:gd name="T26" fmla="*/ 318 w 2653"/>
                <a:gd name="T27" fmla="*/ 24 h 483"/>
                <a:gd name="T28" fmla="*/ 374 w 2653"/>
                <a:gd name="T29" fmla="*/ 0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53" h="483">
                  <a:moveTo>
                    <a:pt x="407" y="161"/>
                  </a:moveTo>
                  <a:lnTo>
                    <a:pt x="248" y="322"/>
                  </a:lnTo>
                  <a:lnTo>
                    <a:pt x="2406" y="322"/>
                  </a:lnTo>
                  <a:lnTo>
                    <a:pt x="2247" y="161"/>
                  </a:lnTo>
                  <a:lnTo>
                    <a:pt x="407" y="161"/>
                  </a:lnTo>
                  <a:close/>
                  <a:moveTo>
                    <a:pt x="374" y="0"/>
                  </a:moveTo>
                  <a:lnTo>
                    <a:pt x="2280" y="0"/>
                  </a:lnTo>
                  <a:lnTo>
                    <a:pt x="2336" y="24"/>
                  </a:lnTo>
                  <a:lnTo>
                    <a:pt x="2653" y="346"/>
                  </a:lnTo>
                  <a:lnTo>
                    <a:pt x="2597" y="483"/>
                  </a:lnTo>
                  <a:lnTo>
                    <a:pt x="56" y="483"/>
                  </a:lnTo>
                  <a:lnTo>
                    <a:pt x="0" y="346"/>
                  </a:lnTo>
                  <a:lnTo>
                    <a:pt x="0" y="346"/>
                  </a:lnTo>
                  <a:lnTo>
                    <a:pt x="318" y="24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44" name="Freeform 93"/>
            <p:cNvSpPr>
              <a:spLocks/>
            </p:cNvSpPr>
            <p:nvPr/>
          </p:nvSpPr>
          <p:spPr bwMode="auto">
            <a:xfrm>
              <a:off x="3366" y="2152"/>
              <a:ext cx="58" cy="92"/>
            </a:xfrm>
            <a:custGeom>
              <a:avLst/>
              <a:gdLst>
                <a:gd name="T0" fmla="*/ 389 w 582"/>
                <a:gd name="T1" fmla="*/ 0 h 918"/>
                <a:gd name="T2" fmla="*/ 502 w 582"/>
                <a:gd name="T3" fmla="*/ 113 h 918"/>
                <a:gd name="T4" fmla="*/ 246 w 582"/>
                <a:gd name="T5" fmla="*/ 377 h 918"/>
                <a:gd name="T6" fmla="*/ 526 w 582"/>
                <a:gd name="T7" fmla="*/ 377 h 918"/>
                <a:gd name="T8" fmla="*/ 582 w 582"/>
                <a:gd name="T9" fmla="*/ 514 h 918"/>
                <a:gd name="T10" fmla="*/ 187 w 582"/>
                <a:gd name="T11" fmla="*/ 918 h 918"/>
                <a:gd name="T12" fmla="*/ 73 w 582"/>
                <a:gd name="T13" fmla="*/ 806 h 918"/>
                <a:gd name="T14" fmla="*/ 335 w 582"/>
                <a:gd name="T15" fmla="*/ 538 h 918"/>
                <a:gd name="T16" fmla="*/ 56 w 582"/>
                <a:gd name="T17" fmla="*/ 538 h 918"/>
                <a:gd name="T18" fmla="*/ 0 w 582"/>
                <a:gd name="T19" fmla="*/ 400 h 918"/>
                <a:gd name="T20" fmla="*/ 389 w 582"/>
                <a:gd name="T21" fmla="*/ 0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2" h="918">
                  <a:moveTo>
                    <a:pt x="389" y="0"/>
                  </a:moveTo>
                  <a:lnTo>
                    <a:pt x="502" y="113"/>
                  </a:lnTo>
                  <a:lnTo>
                    <a:pt x="246" y="377"/>
                  </a:lnTo>
                  <a:lnTo>
                    <a:pt x="526" y="377"/>
                  </a:lnTo>
                  <a:lnTo>
                    <a:pt x="582" y="514"/>
                  </a:lnTo>
                  <a:lnTo>
                    <a:pt x="187" y="918"/>
                  </a:lnTo>
                  <a:lnTo>
                    <a:pt x="73" y="806"/>
                  </a:lnTo>
                  <a:lnTo>
                    <a:pt x="335" y="538"/>
                  </a:lnTo>
                  <a:lnTo>
                    <a:pt x="56" y="538"/>
                  </a:lnTo>
                  <a:lnTo>
                    <a:pt x="0" y="400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45" name="Rectangle 94"/>
            <p:cNvSpPr>
              <a:spLocks noChangeArrowheads="1"/>
            </p:cNvSpPr>
            <p:nvPr/>
          </p:nvSpPr>
          <p:spPr bwMode="auto">
            <a:xfrm>
              <a:off x="3395" y="1948"/>
              <a:ext cx="16" cy="48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46" name="Freeform 95"/>
            <p:cNvSpPr>
              <a:spLocks/>
            </p:cNvSpPr>
            <p:nvPr/>
          </p:nvSpPr>
          <p:spPr bwMode="auto">
            <a:xfrm>
              <a:off x="3453" y="1980"/>
              <a:ext cx="45" cy="46"/>
            </a:xfrm>
            <a:custGeom>
              <a:avLst/>
              <a:gdLst>
                <a:gd name="T0" fmla="*/ 338 w 450"/>
                <a:gd name="T1" fmla="*/ 0 h 456"/>
                <a:gd name="T2" fmla="*/ 450 w 450"/>
                <a:gd name="T3" fmla="*/ 113 h 456"/>
                <a:gd name="T4" fmla="*/ 112 w 450"/>
                <a:gd name="T5" fmla="*/ 456 h 456"/>
                <a:gd name="T6" fmla="*/ 0 w 450"/>
                <a:gd name="T7" fmla="*/ 342 h 456"/>
                <a:gd name="T8" fmla="*/ 338 w 450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0" h="456">
                  <a:moveTo>
                    <a:pt x="338" y="0"/>
                  </a:moveTo>
                  <a:lnTo>
                    <a:pt x="450" y="113"/>
                  </a:lnTo>
                  <a:lnTo>
                    <a:pt x="112" y="456"/>
                  </a:lnTo>
                  <a:lnTo>
                    <a:pt x="0" y="342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47" name="Rectangle 96"/>
            <p:cNvSpPr>
              <a:spLocks noChangeArrowheads="1"/>
            </p:cNvSpPr>
            <p:nvPr/>
          </p:nvSpPr>
          <p:spPr bwMode="auto">
            <a:xfrm>
              <a:off x="3482" y="2069"/>
              <a:ext cx="48" cy="16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48" name="Freeform 97"/>
            <p:cNvSpPr>
              <a:spLocks/>
            </p:cNvSpPr>
            <p:nvPr/>
          </p:nvSpPr>
          <p:spPr bwMode="auto">
            <a:xfrm>
              <a:off x="3453" y="2128"/>
              <a:ext cx="45" cy="45"/>
            </a:xfrm>
            <a:custGeom>
              <a:avLst/>
              <a:gdLst>
                <a:gd name="T0" fmla="*/ 112 w 450"/>
                <a:gd name="T1" fmla="*/ 0 h 456"/>
                <a:gd name="T2" fmla="*/ 450 w 450"/>
                <a:gd name="T3" fmla="*/ 342 h 456"/>
                <a:gd name="T4" fmla="*/ 338 w 450"/>
                <a:gd name="T5" fmla="*/ 456 h 456"/>
                <a:gd name="T6" fmla="*/ 0 w 450"/>
                <a:gd name="T7" fmla="*/ 114 h 456"/>
                <a:gd name="T8" fmla="*/ 112 w 450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0" h="456">
                  <a:moveTo>
                    <a:pt x="112" y="0"/>
                  </a:moveTo>
                  <a:lnTo>
                    <a:pt x="450" y="342"/>
                  </a:lnTo>
                  <a:lnTo>
                    <a:pt x="338" y="456"/>
                  </a:lnTo>
                  <a:lnTo>
                    <a:pt x="0" y="11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49" name="Freeform 98"/>
            <p:cNvSpPr>
              <a:spLocks/>
            </p:cNvSpPr>
            <p:nvPr/>
          </p:nvSpPr>
          <p:spPr bwMode="auto">
            <a:xfrm>
              <a:off x="3307" y="2128"/>
              <a:ext cx="45" cy="45"/>
            </a:xfrm>
            <a:custGeom>
              <a:avLst/>
              <a:gdLst>
                <a:gd name="T0" fmla="*/ 337 w 450"/>
                <a:gd name="T1" fmla="*/ 0 h 456"/>
                <a:gd name="T2" fmla="*/ 450 w 450"/>
                <a:gd name="T3" fmla="*/ 114 h 456"/>
                <a:gd name="T4" fmla="*/ 113 w 450"/>
                <a:gd name="T5" fmla="*/ 456 h 456"/>
                <a:gd name="T6" fmla="*/ 0 w 450"/>
                <a:gd name="T7" fmla="*/ 341 h 456"/>
                <a:gd name="T8" fmla="*/ 337 w 450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0" h="456">
                  <a:moveTo>
                    <a:pt x="337" y="0"/>
                  </a:moveTo>
                  <a:lnTo>
                    <a:pt x="450" y="114"/>
                  </a:lnTo>
                  <a:lnTo>
                    <a:pt x="113" y="456"/>
                  </a:lnTo>
                  <a:lnTo>
                    <a:pt x="0" y="341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50" name="Rectangle 99"/>
            <p:cNvSpPr>
              <a:spLocks noChangeArrowheads="1"/>
            </p:cNvSpPr>
            <p:nvPr/>
          </p:nvSpPr>
          <p:spPr bwMode="auto">
            <a:xfrm>
              <a:off x="3276" y="2069"/>
              <a:ext cx="47" cy="16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51" name="Freeform 100"/>
            <p:cNvSpPr>
              <a:spLocks/>
            </p:cNvSpPr>
            <p:nvPr/>
          </p:nvSpPr>
          <p:spPr bwMode="auto">
            <a:xfrm>
              <a:off x="3307" y="1980"/>
              <a:ext cx="45" cy="46"/>
            </a:xfrm>
            <a:custGeom>
              <a:avLst/>
              <a:gdLst>
                <a:gd name="T0" fmla="*/ 112 w 450"/>
                <a:gd name="T1" fmla="*/ 0 h 456"/>
                <a:gd name="T2" fmla="*/ 450 w 450"/>
                <a:gd name="T3" fmla="*/ 342 h 456"/>
                <a:gd name="T4" fmla="*/ 337 w 450"/>
                <a:gd name="T5" fmla="*/ 456 h 456"/>
                <a:gd name="T6" fmla="*/ 0 w 450"/>
                <a:gd name="T7" fmla="*/ 114 h 456"/>
                <a:gd name="T8" fmla="*/ 112 w 450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0" h="456">
                  <a:moveTo>
                    <a:pt x="112" y="0"/>
                  </a:moveTo>
                  <a:lnTo>
                    <a:pt x="450" y="342"/>
                  </a:lnTo>
                  <a:lnTo>
                    <a:pt x="337" y="456"/>
                  </a:lnTo>
                  <a:lnTo>
                    <a:pt x="0" y="11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52" name="Freeform 101"/>
            <p:cNvSpPr>
              <a:spLocks noEditPoints="1"/>
            </p:cNvSpPr>
            <p:nvPr/>
          </p:nvSpPr>
          <p:spPr bwMode="auto">
            <a:xfrm>
              <a:off x="3339" y="2012"/>
              <a:ext cx="127" cy="129"/>
            </a:xfrm>
            <a:custGeom>
              <a:avLst/>
              <a:gdLst>
                <a:gd name="T0" fmla="*/ 581 w 1271"/>
                <a:gd name="T1" fmla="*/ 164 h 1287"/>
                <a:gd name="T2" fmla="*/ 475 w 1271"/>
                <a:gd name="T3" fmla="*/ 188 h 1287"/>
                <a:gd name="T4" fmla="*/ 381 w 1271"/>
                <a:gd name="T5" fmla="*/ 236 h 1287"/>
                <a:gd name="T6" fmla="*/ 299 w 1271"/>
                <a:gd name="T7" fmla="*/ 302 h 1287"/>
                <a:gd name="T8" fmla="*/ 233 w 1271"/>
                <a:gd name="T9" fmla="*/ 385 h 1287"/>
                <a:gd name="T10" fmla="*/ 187 w 1271"/>
                <a:gd name="T11" fmla="*/ 480 h 1287"/>
                <a:gd name="T12" fmla="*/ 162 w 1271"/>
                <a:gd name="T13" fmla="*/ 587 h 1287"/>
                <a:gd name="T14" fmla="*/ 162 w 1271"/>
                <a:gd name="T15" fmla="*/ 699 h 1287"/>
                <a:gd name="T16" fmla="*/ 187 w 1271"/>
                <a:gd name="T17" fmla="*/ 806 h 1287"/>
                <a:gd name="T18" fmla="*/ 233 w 1271"/>
                <a:gd name="T19" fmla="*/ 902 h 1287"/>
                <a:gd name="T20" fmla="*/ 299 w 1271"/>
                <a:gd name="T21" fmla="*/ 984 h 1287"/>
                <a:gd name="T22" fmla="*/ 381 w 1271"/>
                <a:gd name="T23" fmla="*/ 1051 h 1287"/>
                <a:gd name="T24" fmla="*/ 475 w 1271"/>
                <a:gd name="T25" fmla="*/ 1098 h 1287"/>
                <a:gd name="T26" fmla="*/ 581 w 1271"/>
                <a:gd name="T27" fmla="*/ 1123 h 1287"/>
                <a:gd name="T28" fmla="*/ 691 w 1271"/>
                <a:gd name="T29" fmla="*/ 1123 h 1287"/>
                <a:gd name="T30" fmla="*/ 797 w 1271"/>
                <a:gd name="T31" fmla="*/ 1098 h 1287"/>
                <a:gd name="T32" fmla="*/ 891 w 1271"/>
                <a:gd name="T33" fmla="*/ 1051 h 1287"/>
                <a:gd name="T34" fmla="*/ 972 w 1271"/>
                <a:gd name="T35" fmla="*/ 984 h 1287"/>
                <a:gd name="T36" fmla="*/ 1038 w 1271"/>
                <a:gd name="T37" fmla="*/ 902 h 1287"/>
                <a:gd name="T38" fmla="*/ 1085 w 1271"/>
                <a:gd name="T39" fmla="*/ 806 h 1287"/>
                <a:gd name="T40" fmla="*/ 1109 w 1271"/>
                <a:gd name="T41" fmla="*/ 699 h 1287"/>
                <a:gd name="T42" fmla="*/ 1109 w 1271"/>
                <a:gd name="T43" fmla="*/ 587 h 1287"/>
                <a:gd name="T44" fmla="*/ 1085 w 1271"/>
                <a:gd name="T45" fmla="*/ 480 h 1287"/>
                <a:gd name="T46" fmla="*/ 1038 w 1271"/>
                <a:gd name="T47" fmla="*/ 385 h 1287"/>
                <a:gd name="T48" fmla="*/ 972 w 1271"/>
                <a:gd name="T49" fmla="*/ 302 h 1287"/>
                <a:gd name="T50" fmla="*/ 891 w 1271"/>
                <a:gd name="T51" fmla="*/ 236 h 1287"/>
                <a:gd name="T52" fmla="*/ 797 w 1271"/>
                <a:gd name="T53" fmla="*/ 188 h 1287"/>
                <a:gd name="T54" fmla="*/ 691 w 1271"/>
                <a:gd name="T55" fmla="*/ 164 h 1287"/>
                <a:gd name="T56" fmla="*/ 636 w 1271"/>
                <a:gd name="T57" fmla="*/ 0 h 1287"/>
                <a:gd name="T58" fmla="*/ 764 w 1271"/>
                <a:gd name="T59" fmla="*/ 13 h 1287"/>
                <a:gd name="T60" fmla="*/ 882 w 1271"/>
                <a:gd name="T61" fmla="*/ 50 h 1287"/>
                <a:gd name="T62" fmla="*/ 990 w 1271"/>
                <a:gd name="T63" fmla="*/ 110 h 1287"/>
                <a:gd name="T64" fmla="*/ 1085 w 1271"/>
                <a:gd name="T65" fmla="*/ 188 h 1287"/>
                <a:gd name="T66" fmla="*/ 1162 w 1271"/>
                <a:gd name="T67" fmla="*/ 284 h 1287"/>
                <a:gd name="T68" fmla="*/ 1221 w 1271"/>
                <a:gd name="T69" fmla="*/ 393 h 1287"/>
                <a:gd name="T70" fmla="*/ 1258 w 1271"/>
                <a:gd name="T71" fmla="*/ 513 h 1287"/>
                <a:gd name="T72" fmla="*/ 1271 w 1271"/>
                <a:gd name="T73" fmla="*/ 643 h 1287"/>
                <a:gd name="T74" fmla="*/ 1258 w 1271"/>
                <a:gd name="T75" fmla="*/ 773 h 1287"/>
                <a:gd name="T76" fmla="*/ 1221 w 1271"/>
                <a:gd name="T77" fmla="*/ 893 h 1287"/>
                <a:gd name="T78" fmla="*/ 1162 w 1271"/>
                <a:gd name="T79" fmla="*/ 1003 h 1287"/>
                <a:gd name="T80" fmla="*/ 1085 w 1271"/>
                <a:gd name="T81" fmla="*/ 1098 h 1287"/>
                <a:gd name="T82" fmla="*/ 990 w 1271"/>
                <a:gd name="T83" fmla="*/ 1176 h 1287"/>
                <a:gd name="T84" fmla="*/ 882 w 1271"/>
                <a:gd name="T85" fmla="*/ 1236 h 1287"/>
                <a:gd name="T86" fmla="*/ 764 w 1271"/>
                <a:gd name="T87" fmla="*/ 1274 h 1287"/>
                <a:gd name="T88" fmla="*/ 636 w 1271"/>
                <a:gd name="T89" fmla="*/ 1287 h 1287"/>
                <a:gd name="T90" fmla="*/ 508 w 1271"/>
                <a:gd name="T91" fmla="*/ 1274 h 1287"/>
                <a:gd name="T92" fmla="*/ 389 w 1271"/>
                <a:gd name="T93" fmla="*/ 1236 h 1287"/>
                <a:gd name="T94" fmla="*/ 281 w 1271"/>
                <a:gd name="T95" fmla="*/ 1176 h 1287"/>
                <a:gd name="T96" fmla="*/ 187 w 1271"/>
                <a:gd name="T97" fmla="*/ 1098 h 1287"/>
                <a:gd name="T98" fmla="*/ 109 w 1271"/>
                <a:gd name="T99" fmla="*/ 1003 h 1287"/>
                <a:gd name="T100" fmla="*/ 50 w 1271"/>
                <a:gd name="T101" fmla="*/ 893 h 1287"/>
                <a:gd name="T102" fmla="*/ 13 w 1271"/>
                <a:gd name="T103" fmla="*/ 773 h 1287"/>
                <a:gd name="T104" fmla="*/ 0 w 1271"/>
                <a:gd name="T105" fmla="*/ 643 h 1287"/>
                <a:gd name="T106" fmla="*/ 13 w 1271"/>
                <a:gd name="T107" fmla="*/ 513 h 1287"/>
                <a:gd name="T108" fmla="*/ 50 w 1271"/>
                <a:gd name="T109" fmla="*/ 393 h 1287"/>
                <a:gd name="T110" fmla="*/ 109 w 1271"/>
                <a:gd name="T111" fmla="*/ 284 h 1287"/>
                <a:gd name="T112" fmla="*/ 187 w 1271"/>
                <a:gd name="T113" fmla="*/ 188 h 1287"/>
                <a:gd name="T114" fmla="*/ 281 w 1271"/>
                <a:gd name="T115" fmla="*/ 110 h 1287"/>
                <a:gd name="T116" fmla="*/ 389 w 1271"/>
                <a:gd name="T117" fmla="*/ 50 h 1287"/>
                <a:gd name="T118" fmla="*/ 508 w 1271"/>
                <a:gd name="T119" fmla="*/ 13 h 1287"/>
                <a:gd name="T120" fmla="*/ 636 w 1271"/>
                <a:gd name="T121" fmla="*/ 0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71" h="1287">
                  <a:moveTo>
                    <a:pt x="636" y="161"/>
                  </a:moveTo>
                  <a:lnTo>
                    <a:pt x="581" y="164"/>
                  </a:lnTo>
                  <a:lnTo>
                    <a:pt x="527" y="173"/>
                  </a:lnTo>
                  <a:lnTo>
                    <a:pt x="475" y="188"/>
                  </a:lnTo>
                  <a:lnTo>
                    <a:pt x="426" y="210"/>
                  </a:lnTo>
                  <a:lnTo>
                    <a:pt x="381" y="236"/>
                  </a:lnTo>
                  <a:lnTo>
                    <a:pt x="338" y="267"/>
                  </a:lnTo>
                  <a:lnTo>
                    <a:pt x="299" y="302"/>
                  </a:lnTo>
                  <a:lnTo>
                    <a:pt x="264" y="342"/>
                  </a:lnTo>
                  <a:lnTo>
                    <a:pt x="233" y="385"/>
                  </a:lnTo>
                  <a:lnTo>
                    <a:pt x="208" y="431"/>
                  </a:lnTo>
                  <a:lnTo>
                    <a:pt x="187" y="480"/>
                  </a:lnTo>
                  <a:lnTo>
                    <a:pt x="172" y="533"/>
                  </a:lnTo>
                  <a:lnTo>
                    <a:pt x="162" y="587"/>
                  </a:lnTo>
                  <a:lnTo>
                    <a:pt x="159" y="643"/>
                  </a:lnTo>
                  <a:lnTo>
                    <a:pt x="162" y="699"/>
                  </a:lnTo>
                  <a:lnTo>
                    <a:pt x="172" y="754"/>
                  </a:lnTo>
                  <a:lnTo>
                    <a:pt x="187" y="806"/>
                  </a:lnTo>
                  <a:lnTo>
                    <a:pt x="208" y="856"/>
                  </a:lnTo>
                  <a:lnTo>
                    <a:pt x="233" y="902"/>
                  </a:lnTo>
                  <a:lnTo>
                    <a:pt x="264" y="945"/>
                  </a:lnTo>
                  <a:lnTo>
                    <a:pt x="299" y="984"/>
                  </a:lnTo>
                  <a:lnTo>
                    <a:pt x="338" y="1020"/>
                  </a:lnTo>
                  <a:lnTo>
                    <a:pt x="381" y="1051"/>
                  </a:lnTo>
                  <a:lnTo>
                    <a:pt x="426" y="1077"/>
                  </a:lnTo>
                  <a:lnTo>
                    <a:pt x="475" y="1098"/>
                  </a:lnTo>
                  <a:lnTo>
                    <a:pt x="527" y="1113"/>
                  </a:lnTo>
                  <a:lnTo>
                    <a:pt x="581" y="1123"/>
                  </a:lnTo>
                  <a:lnTo>
                    <a:pt x="636" y="1126"/>
                  </a:lnTo>
                  <a:lnTo>
                    <a:pt x="691" y="1123"/>
                  </a:lnTo>
                  <a:lnTo>
                    <a:pt x="745" y="1113"/>
                  </a:lnTo>
                  <a:lnTo>
                    <a:pt x="797" y="1098"/>
                  </a:lnTo>
                  <a:lnTo>
                    <a:pt x="845" y="1077"/>
                  </a:lnTo>
                  <a:lnTo>
                    <a:pt x="891" y="1051"/>
                  </a:lnTo>
                  <a:lnTo>
                    <a:pt x="933" y="1020"/>
                  </a:lnTo>
                  <a:lnTo>
                    <a:pt x="972" y="984"/>
                  </a:lnTo>
                  <a:lnTo>
                    <a:pt x="1007" y="945"/>
                  </a:lnTo>
                  <a:lnTo>
                    <a:pt x="1038" y="902"/>
                  </a:lnTo>
                  <a:lnTo>
                    <a:pt x="1063" y="856"/>
                  </a:lnTo>
                  <a:lnTo>
                    <a:pt x="1085" y="806"/>
                  </a:lnTo>
                  <a:lnTo>
                    <a:pt x="1099" y="754"/>
                  </a:lnTo>
                  <a:lnTo>
                    <a:pt x="1109" y="699"/>
                  </a:lnTo>
                  <a:lnTo>
                    <a:pt x="1112" y="643"/>
                  </a:lnTo>
                  <a:lnTo>
                    <a:pt x="1109" y="587"/>
                  </a:lnTo>
                  <a:lnTo>
                    <a:pt x="1099" y="533"/>
                  </a:lnTo>
                  <a:lnTo>
                    <a:pt x="1085" y="480"/>
                  </a:lnTo>
                  <a:lnTo>
                    <a:pt x="1063" y="431"/>
                  </a:lnTo>
                  <a:lnTo>
                    <a:pt x="1038" y="385"/>
                  </a:lnTo>
                  <a:lnTo>
                    <a:pt x="1007" y="342"/>
                  </a:lnTo>
                  <a:lnTo>
                    <a:pt x="972" y="302"/>
                  </a:lnTo>
                  <a:lnTo>
                    <a:pt x="933" y="267"/>
                  </a:lnTo>
                  <a:lnTo>
                    <a:pt x="891" y="236"/>
                  </a:lnTo>
                  <a:lnTo>
                    <a:pt x="845" y="210"/>
                  </a:lnTo>
                  <a:lnTo>
                    <a:pt x="797" y="188"/>
                  </a:lnTo>
                  <a:lnTo>
                    <a:pt x="745" y="173"/>
                  </a:lnTo>
                  <a:lnTo>
                    <a:pt x="691" y="164"/>
                  </a:lnTo>
                  <a:lnTo>
                    <a:pt x="636" y="161"/>
                  </a:lnTo>
                  <a:close/>
                  <a:moveTo>
                    <a:pt x="636" y="0"/>
                  </a:moveTo>
                  <a:lnTo>
                    <a:pt x="700" y="3"/>
                  </a:lnTo>
                  <a:lnTo>
                    <a:pt x="764" y="13"/>
                  </a:lnTo>
                  <a:lnTo>
                    <a:pt x="824" y="29"/>
                  </a:lnTo>
                  <a:lnTo>
                    <a:pt x="882" y="50"/>
                  </a:lnTo>
                  <a:lnTo>
                    <a:pt x="939" y="78"/>
                  </a:lnTo>
                  <a:lnTo>
                    <a:pt x="990" y="110"/>
                  </a:lnTo>
                  <a:lnTo>
                    <a:pt x="1039" y="147"/>
                  </a:lnTo>
                  <a:lnTo>
                    <a:pt x="1085" y="188"/>
                  </a:lnTo>
                  <a:lnTo>
                    <a:pt x="1126" y="235"/>
                  </a:lnTo>
                  <a:lnTo>
                    <a:pt x="1162" y="284"/>
                  </a:lnTo>
                  <a:lnTo>
                    <a:pt x="1194" y="336"/>
                  </a:lnTo>
                  <a:lnTo>
                    <a:pt x="1221" y="393"/>
                  </a:lnTo>
                  <a:lnTo>
                    <a:pt x="1242" y="452"/>
                  </a:lnTo>
                  <a:lnTo>
                    <a:pt x="1258" y="513"/>
                  </a:lnTo>
                  <a:lnTo>
                    <a:pt x="1268" y="578"/>
                  </a:lnTo>
                  <a:lnTo>
                    <a:pt x="1271" y="643"/>
                  </a:lnTo>
                  <a:lnTo>
                    <a:pt x="1268" y="709"/>
                  </a:lnTo>
                  <a:lnTo>
                    <a:pt x="1258" y="773"/>
                  </a:lnTo>
                  <a:lnTo>
                    <a:pt x="1242" y="834"/>
                  </a:lnTo>
                  <a:lnTo>
                    <a:pt x="1221" y="893"/>
                  </a:lnTo>
                  <a:lnTo>
                    <a:pt x="1194" y="950"/>
                  </a:lnTo>
                  <a:lnTo>
                    <a:pt x="1162" y="1003"/>
                  </a:lnTo>
                  <a:lnTo>
                    <a:pt x="1126" y="1052"/>
                  </a:lnTo>
                  <a:lnTo>
                    <a:pt x="1085" y="1098"/>
                  </a:lnTo>
                  <a:lnTo>
                    <a:pt x="1039" y="1140"/>
                  </a:lnTo>
                  <a:lnTo>
                    <a:pt x="990" y="1176"/>
                  </a:lnTo>
                  <a:lnTo>
                    <a:pt x="939" y="1209"/>
                  </a:lnTo>
                  <a:lnTo>
                    <a:pt x="882" y="1236"/>
                  </a:lnTo>
                  <a:lnTo>
                    <a:pt x="824" y="1258"/>
                  </a:lnTo>
                  <a:lnTo>
                    <a:pt x="764" y="1274"/>
                  </a:lnTo>
                  <a:lnTo>
                    <a:pt x="700" y="1284"/>
                  </a:lnTo>
                  <a:lnTo>
                    <a:pt x="636" y="1287"/>
                  </a:lnTo>
                  <a:lnTo>
                    <a:pt x="571" y="1284"/>
                  </a:lnTo>
                  <a:lnTo>
                    <a:pt x="508" y="1274"/>
                  </a:lnTo>
                  <a:lnTo>
                    <a:pt x="447" y="1258"/>
                  </a:lnTo>
                  <a:lnTo>
                    <a:pt x="389" y="1236"/>
                  </a:lnTo>
                  <a:lnTo>
                    <a:pt x="333" y="1209"/>
                  </a:lnTo>
                  <a:lnTo>
                    <a:pt x="281" y="1176"/>
                  </a:lnTo>
                  <a:lnTo>
                    <a:pt x="232" y="1140"/>
                  </a:lnTo>
                  <a:lnTo>
                    <a:pt x="187" y="1098"/>
                  </a:lnTo>
                  <a:lnTo>
                    <a:pt x="145" y="1052"/>
                  </a:lnTo>
                  <a:lnTo>
                    <a:pt x="109" y="1003"/>
                  </a:lnTo>
                  <a:lnTo>
                    <a:pt x="78" y="950"/>
                  </a:lnTo>
                  <a:lnTo>
                    <a:pt x="50" y="893"/>
                  </a:lnTo>
                  <a:lnTo>
                    <a:pt x="29" y="834"/>
                  </a:lnTo>
                  <a:lnTo>
                    <a:pt x="13" y="773"/>
                  </a:lnTo>
                  <a:lnTo>
                    <a:pt x="4" y="709"/>
                  </a:lnTo>
                  <a:lnTo>
                    <a:pt x="0" y="643"/>
                  </a:lnTo>
                  <a:lnTo>
                    <a:pt x="4" y="578"/>
                  </a:lnTo>
                  <a:lnTo>
                    <a:pt x="13" y="513"/>
                  </a:lnTo>
                  <a:lnTo>
                    <a:pt x="29" y="452"/>
                  </a:lnTo>
                  <a:lnTo>
                    <a:pt x="50" y="393"/>
                  </a:lnTo>
                  <a:lnTo>
                    <a:pt x="78" y="336"/>
                  </a:lnTo>
                  <a:lnTo>
                    <a:pt x="109" y="284"/>
                  </a:lnTo>
                  <a:lnTo>
                    <a:pt x="145" y="235"/>
                  </a:lnTo>
                  <a:lnTo>
                    <a:pt x="187" y="188"/>
                  </a:lnTo>
                  <a:lnTo>
                    <a:pt x="232" y="147"/>
                  </a:lnTo>
                  <a:lnTo>
                    <a:pt x="281" y="110"/>
                  </a:lnTo>
                  <a:lnTo>
                    <a:pt x="333" y="78"/>
                  </a:lnTo>
                  <a:lnTo>
                    <a:pt x="389" y="50"/>
                  </a:lnTo>
                  <a:lnTo>
                    <a:pt x="447" y="29"/>
                  </a:lnTo>
                  <a:lnTo>
                    <a:pt x="508" y="13"/>
                  </a:lnTo>
                  <a:lnTo>
                    <a:pt x="571" y="3"/>
                  </a:lnTo>
                  <a:lnTo>
                    <a:pt x="63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8A8DC4E6-E000-4041-BFA6-15270D21E5A2}"/>
              </a:ext>
            </a:extLst>
          </p:cNvPr>
          <p:cNvSpPr txBox="1"/>
          <p:nvPr/>
        </p:nvSpPr>
        <p:spPr bwMode="gray">
          <a:xfrm>
            <a:off x="806809" y="3056515"/>
            <a:ext cx="639651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1000" b="1" dirty="0"/>
              <a:t>Solar</a:t>
            </a:r>
            <a:endParaRPr lang="en-US" sz="1000" b="1" dirty="0"/>
          </a:p>
        </p:txBody>
      </p:sp>
      <p:cxnSp>
        <p:nvCxnSpPr>
          <p:cNvPr id="54" name="Straight Connector 53"/>
          <p:cNvCxnSpPr/>
          <p:nvPr/>
        </p:nvCxnSpPr>
        <p:spPr bwMode="gray">
          <a:xfrm>
            <a:off x="1306285" y="3019964"/>
            <a:ext cx="308182" cy="0"/>
          </a:xfrm>
          <a:prstGeom prst="line">
            <a:avLst/>
          </a:prstGeom>
          <a:ln w="12700">
            <a:solidFill>
              <a:schemeClr val="tx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183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2367" y="717590"/>
            <a:ext cx="8604000" cy="410899"/>
          </a:xfrm>
        </p:spPr>
        <p:txBody>
          <a:bodyPr/>
          <a:lstStyle/>
          <a:p>
            <a:r>
              <a:rPr lang="fi-FI" dirty="0" err="1" smtClean="0"/>
              <a:t>ABB-free@home</a:t>
            </a:r>
            <a:r>
              <a:rPr lang="fi-FI" dirty="0" smtClean="0"/>
              <a:t>: helpompaa kodinohjausta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FF9C19AF-AEEF-4951-9229-7E9EBFDC8F25}" type="datetime4">
              <a:rPr lang="en-US" smtClean="0">
                <a:solidFill>
                  <a:srgbClr val="A0A0A0"/>
                </a:solidFill>
              </a:rPr>
              <a:pPr/>
              <a:t>January 30, 2019</a:t>
            </a:fld>
            <a:endParaRPr lang="en-US" dirty="0">
              <a:solidFill>
                <a:srgbClr val="A0A0A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>
                <a:solidFill>
                  <a:srgbClr val="A0A0A0"/>
                </a:solidFill>
              </a:rPr>
              <a:t>Slide </a:t>
            </a:r>
            <a:fld id="{619F89D8-7AE3-494A-97F3-03D680869632}" type="slidenum">
              <a:rPr lang="en-US" smtClean="0">
                <a:solidFill>
                  <a:srgbClr val="A0A0A0"/>
                </a:solidFill>
              </a:rPr>
              <a:pPr/>
              <a:t>9</a:t>
            </a:fld>
            <a:endParaRPr lang="en-US" dirty="0">
              <a:solidFill>
                <a:srgbClr val="A0A0A0"/>
              </a:solidFill>
            </a:endParaRPr>
          </a:p>
        </p:txBody>
      </p:sp>
      <p:sp>
        <p:nvSpPr>
          <p:cNvPr id="9" name="Text Placeholder 5"/>
          <p:cNvSpPr txBox="1">
            <a:spLocks/>
          </p:cNvSpPr>
          <p:nvPr/>
        </p:nvSpPr>
        <p:spPr bwMode="gray">
          <a:xfrm>
            <a:off x="121357" y="2277757"/>
            <a:ext cx="7368619" cy="3730384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altLang="fi-FI" dirty="0" smtClean="0"/>
              <a:t>Kotona/poissa-ohjauksella </a:t>
            </a:r>
            <a:r>
              <a:rPr lang="fi-FI" altLang="fi-FI" dirty="0"/>
              <a:t>kaikki toiminnot hallitusti pois päältä tai </a:t>
            </a:r>
            <a:r>
              <a:rPr lang="fi-FI" altLang="fi-FI" dirty="0" smtClean="0"/>
              <a:t>säästötilaan</a:t>
            </a:r>
            <a:endParaRPr lang="fi-FI" altLang="fi-FI" dirty="0"/>
          </a:p>
          <a:p>
            <a:pPr marL="36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altLang="fi-FI" dirty="0" smtClean="0"/>
              <a:t>Asunnon </a:t>
            </a:r>
            <a:r>
              <a:rPr lang="fi-FI" altLang="fi-FI" dirty="0" err="1" smtClean="0"/>
              <a:t>ohjaus,valvonta</a:t>
            </a:r>
            <a:r>
              <a:rPr lang="fi-FI" altLang="fi-FI" dirty="0" smtClean="0"/>
              <a:t> </a:t>
            </a:r>
            <a:r>
              <a:rPr lang="fi-FI" altLang="fi-FI" dirty="0"/>
              <a:t>ja </a:t>
            </a:r>
            <a:r>
              <a:rPr lang="fi-FI" altLang="fi-FI" dirty="0" smtClean="0"/>
              <a:t>turvallisuus</a:t>
            </a:r>
          </a:p>
          <a:p>
            <a:pPr marL="540000"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altLang="fi-FI" dirty="0" smtClean="0"/>
              <a:t>Vesivuotovahti, palovaroitin, ilmanvaihtokone, …</a:t>
            </a:r>
            <a:endParaRPr lang="fi-FI" altLang="fi-FI" dirty="0"/>
          </a:p>
          <a:p>
            <a:pPr marL="36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altLang="fi-FI" dirty="0" smtClean="0"/>
              <a:t>Yksinkertainen </a:t>
            </a:r>
            <a:r>
              <a:rPr lang="fi-FI" altLang="fi-FI" dirty="0"/>
              <a:t>ohjaus ja seuranta </a:t>
            </a:r>
            <a:r>
              <a:rPr lang="fi-FI" altLang="fi-FI" dirty="0" smtClean="0"/>
              <a:t>mobiililaitteilla</a:t>
            </a:r>
          </a:p>
          <a:p>
            <a:pPr marL="36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altLang="fi-FI" dirty="0" smtClean="0"/>
              <a:t>Etäohjaus </a:t>
            </a:r>
            <a:r>
              <a:rPr lang="fi-FI" altLang="fi-FI" dirty="0"/>
              <a:t>tietoturvallisesti </a:t>
            </a:r>
            <a:r>
              <a:rPr lang="fi-FI" altLang="fi-FI" dirty="0" err="1" smtClean="0"/>
              <a:t>MyBuildings</a:t>
            </a:r>
            <a:r>
              <a:rPr lang="fi-FI" altLang="fi-FI" dirty="0" smtClean="0"/>
              <a:t>-portaalin avulla</a:t>
            </a:r>
          </a:p>
          <a:p>
            <a:pPr marL="36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altLang="fi-FI" dirty="0" err="1"/>
              <a:t>f</a:t>
            </a:r>
            <a:r>
              <a:rPr lang="fi-FI" altLang="fi-FI" dirty="0" err="1" smtClean="0"/>
              <a:t>ree@home-toiminnallisuudet</a:t>
            </a:r>
            <a:endParaRPr lang="fi-FI" altLang="fi-FI" dirty="0" smtClean="0"/>
          </a:p>
          <a:p>
            <a:pPr marL="540000"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altLang="fi-FI" dirty="0" smtClean="0"/>
              <a:t>Puheohjaus: Amazon </a:t>
            </a:r>
            <a:r>
              <a:rPr lang="fi-FI" altLang="fi-FI" dirty="0" err="1" smtClean="0"/>
              <a:t>Alexa</a:t>
            </a:r>
            <a:endParaRPr lang="fi-FI" altLang="fi-FI" dirty="0" smtClean="0"/>
          </a:p>
          <a:p>
            <a:pPr marL="540000"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altLang="fi-FI" dirty="0" smtClean="0"/>
              <a:t>Kodin viihdejärjestelmä: </a:t>
            </a:r>
            <a:r>
              <a:rPr lang="fi-FI" altLang="fi-FI" dirty="0" err="1" smtClean="0"/>
              <a:t>Sonos</a:t>
            </a:r>
            <a:endParaRPr lang="fi-FI" altLang="fi-FI" dirty="0" smtClean="0"/>
          </a:p>
          <a:p>
            <a:pPr marL="540000"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altLang="fi-FI" dirty="0" smtClean="0"/>
              <a:t>Värilliset valot: Philips HUE</a:t>
            </a:r>
          </a:p>
          <a:p>
            <a:pPr marL="540000"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altLang="fi-FI" dirty="0" smtClean="0"/>
              <a:t>Sijaintiin perustuva </a:t>
            </a:r>
            <a:r>
              <a:rPr lang="fi-FI" altLang="fi-FI" dirty="0" err="1" smtClean="0"/>
              <a:t>toiminnallisuus</a:t>
            </a:r>
            <a:r>
              <a:rPr lang="fi-FI" altLang="fi-FI" dirty="0" smtClean="0"/>
              <a:t>: </a:t>
            </a:r>
            <a:r>
              <a:rPr lang="fi-FI" altLang="fi-FI" dirty="0" err="1" smtClean="0"/>
              <a:t>Geofencing</a:t>
            </a:r>
            <a:endParaRPr lang="fi-FI" altLang="fi-FI" dirty="0"/>
          </a:p>
          <a:p>
            <a:pPr marL="540000"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altLang="fi-FI" dirty="0" smtClean="0"/>
              <a:t>Laajennukset langattomasti: </a:t>
            </a:r>
            <a:r>
              <a:rPr lang="fi-FI" altLang="fi-FI" dirty="0" err="1" smtClean="0"/>
              <a:t>free@home</a:t>
            </a:r>
            <a:r>
              <a:rPr lang="fi-FI" altLang="fi-FI" dirty="0" smtClean="0"/>
              <a:t> </a:t>
            </a:r>
            <a:r>
              <a:rPr lang="fi-FI" altLang="fi-FI" dirty="0" err="1" smtClean="0"/>
              <a:t>wireless</a:t>
            </a:r>
            <a:endParaRPr lang="fi-FI" altLang="fi-FI" dirty="0" smtClean="0"/>
          </a:p>
          <a:p>
            <a:pPr marL="540000"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altLang="fi-FI" dirty="0" smtClean="0"/>
              <a:t>Liitettävyys REACT2-aurinkoenergiavarastoon</a:t>
            </a:r>
          </a:p>
          <a:p>
            <a:pPr marL="540000"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altLang="fi-FI" dirty="0" smtClean="0"/>
              <a:t>Liitettävyys sähköautojen </a:t>
            </a:r>
            <a:r>
              <a:rPr lang="fi-FI" altLang="fi-FI" dirty="0"/>
              <a:t>latausrasioihin </a:t>
            </a:r>
            <a:r>
              <a:rPr lang="fi-FI" altLang="fi-FI" dirty="0" err="1"/>
              <a:t>EVLunic</a:t>
            </a:r>
            <a:endParaRPr lang="fi-FI" altLang="fi-FI" dirty="0"/>
          </a:p>
          <a:p>
            <a:pPr marL="540000" lvl="1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i-FI" altLang="fi-FI" dirty="0" smtClean="0"/>
          </a:p>
          <a:p>
            <a:pPr marL="36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i-FI" altLang="fi-FI" dirty="0"/>
          </a:p>
        </p:txBody>
      </p:sp>
      <p:cxnSp>
        <p:nvCxnSpPr>
          <p:cNvPr id="14" name="Straight Connector 13"/>
          <p:cNvCxnSpPr/>
          <p:nvPr/>
        </p:nvCxnSpPr>
        <p:spPr bwMode="gray">
          <a:xfrm>
            <a:off x="347417" y="2143909"/>
            <a:ext cx="517480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 txBox="1">
            <a:spLocks/>
          </p:cNvSpPr>
          <p:nvPr/>
        </p:nvSpPr>
        <p:spPr bwMode="gray">
          <a:xfrm>
            <a:off x="320857" y="1757655"/>
            <a:ext cx="4142888" cy="379065"/>
          </a:xfrm>
          <a:prstGeom prst="rect">
            <a:avLst/>
          </a:prstGeom>
        </p:spPr>
        <p:txBody>
          <a:bodyPr vert="horz" lIns="7200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i-FI" altLang="fi-FI" dirty="0" smtClean="0"/>
              <a:t>Ohjaa kodin tärkeimpiä toimintoja</a:t>
            </a:r>
            <a:endParaRPr lang="fi-FI" altLang="fi-FI" dirty="0"/>
          </a:p>
        </p:txBody>
      </p:sp>
      <p:pic>
        <p:nvPicPr>
          <p:cNvPr id="23" name="Bildplatzhalter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69" t="4198" b="4225"/>
          <a:stretch/>
        </p:blipFill>
        <p:spPr>
          <a:xfrm>
            <a:off x="7489976" y="1848534"/>
            <a:ext cx="4363288" cy="3968118"/>
          </a:xfrm>
          <a:prstGeom prst="rect">
            <a:avLst/>
          </a:prstGeom>
        </p:spPr>
      </p:pic>
      <p:sp>
        <p:nvSpPr>
          <p:cNvPr id="12" name="Untertitel 4"/>
          <p:cNvSpPr>
            <a:spLocks noGrp="1"/>
          </p:cNvSpPr>
          <p:nvPr>
            <p:ph type="subTitle" idx="13"/>
          </p:nvPr>
        </p:nvSpPr>
        <p:spPr>
          <a:xfrm>
            <a:off x="332367" y="1114566"/>
            <a:ext cx="11520897" cy="504000"/>
          </a:xfrm>
        </p:spPr>
        <p:txBody>
          <a:bodyPr/>
          <a:lstStyle/>
          <a:p>
            <a:r>
              <a:rPr lang="fi-FI" dirty="0" smtClean="0"/>
              <a:t>Yksinkertaisesti ja tietoturvallisesti missä ja milloin tahansa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1015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BB Master">
  <a:themeElements>
    <a:clrScheme name="Custom 2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262626"/>
      </a:accent1>
      <a:accent2>
        <a:srgbClr val="6E6E6E"/>
      </a:accent2>
      <a:accent3>
        <a:srgbClr val="A9A9A9"/>
      </a:accent3>
      <a:accent4>
        <a:srgbClr val="D2D2D2"/>
      </a:accent4>
      <a:accent5>
        <a:srgbClr val="F0F0F0"/>
      </a:accent5>
      <a:accent6>
        <a:srgbClr val="FAFAFA"/>
      </a:accent6>
      <a:hlink>
        <a:srgbClr val="D90000"/>
      </a:hlink>
      <a:folHlink>
        <a:srgbClr val="FF000F"/>
      </a:folHlink>
    </a:clrScheme>
    <a:fontScheme name="ABBvoice">
      <a:majorFont>
        <a:latin typeface="ABBvoice"/>
        <a:ea typeface="ABBvoice"/>
        <a:cs typeface="ABBvoice"/>
      </a:majorFont>
      <a:minorFont>
        <a:latin typeface="ABBvoice"/>
        <a:ea typeface="ABBvoice"/>
        <a:cs typeface="ABBvo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2"/>
        </a:solidFill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72000" tIns="72000" rIns="72000" bIns="72000" rtlCol="0">
        <a:noAutofit/>
      </a:bodyPr>
      <a:lstStyle>
        <a:defPPr>
          <a:defRPr sz="1400" dirty="0" err="1" smtClean="0"/>
        </a:defPPr>
      </a:lstStyle>
    </a:txDef>
  </a:objectDefaults>
  <a:extraClrSchemeLst/>
  <a:custClrLst>
    <a:custClr name="Blue">
      <a:srgbClr val="004C97"/>
    </a:custClr>
    <a:custClr name="Green">
      <a:srgbClr val="007A33"/>
    </a:custClr>
    <a:custClr name="Yellow">
      <a:srgbClr val="FFD100"/>
    </a:custClr>
    <a:custClr name="Red Grey">
      <a:srgbClr val="817275"/>
    </a:custClr>
    <a:custClr name="Green Grey">
      <a:srgbClr val="6B7173"/>
    </a:custClr>
    <a:custClr name="Blue Grey">
      <a:srgbClr val="5B6F80"/>
    </a:custClr>
    <a:custClr name="Violet Grey">
      <a:srgbClr val="78838E"/>
    </a:custClr>
  </a:custClrLst>
  <a:extLst>
    <a:ext uri="{05A4C25C-085E-4340-85A3-A5531E510DB2}">
      <thm15:themeFamily xmlns:thm15="http://schemas.microsoft.com/office/thememl/2012/main" name="Presentation4" id="{AB123FCC-75BF-413D-9ADE-5DE1BC5101C9}" vid="{30A3DC37-1BE1-4015-B67A-9AB1D23BAC10}"/>
    </a:ext>
  </a:extLst>
</a:theme>
</file>

<file path=ppt/theme/theme2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ABB PowerPoint Template 16by9</Template>
  <TotalTime>7366</TotalTime>
  <Words>665</Words>
  <Application>Microsoft Office PowerPoint</Application>
  <PresentationFormat>Widescreen</PresentationFormat>
  <Paragraphs>193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ＭＳ Ｐゴシック</vt:lpstr>
      <vt:lpstr>SimSun</vt:lpstr>
      <vt:lpstr>ABBvoice</vt:lpstr>
      <vt:lpstr>ABBvoiceOffice</vt:lpstr>
      <vt:lpstr>Arial</vt:lpstr>
      <vt:lpstr>Lucida Sans</vt:lpstr>
      <vt:lpstr>Symbol</vt:lpstr>
      <vt:lpstr>ABB Master</vt:lpstr>
      <vt:lpstr>ABB-free@home-kodinohjaus</vt:lpstr>
      <vt:lpstr>Smarter Home</vt:lpstr>
      <vt:lpstr>Tulevaisuuden  älykäs rakennus ei ole vain teknologiaa ja laitteita</vt:lpstr>
      <vt:lpstr>Kodin sähköistys </vt:lpstr>
      <vt:lpstr>PowerPoint Presentation</vt:lpstr>
      <vt:lpstr>Kodin sähköistys ajan tasalle</vt:lpstr>
      <vt:lpstr>Smarter Home</vt:lpstr>
      <vt:lpstr>ABB-free@home-ekosysteemi</vt:lpstr>
      <vt:lpstr>ABB-free@home: helpompaa kodinohjausta</vt:lpstr>
      <vt:lpstr>Miksi asiakkaamme ovat valinneet ABB-free@home-järjestelmän?</vt:lpstr>
      <vt:lpstr>ABB:n messuosasto  A 625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Tulevaisuuden rakennus on älykäs</dc:title>
  <dc:creator>minna liukkonen</dc:creator>
  <cp:lastModifiedBy>Kari Pulkkinen</cp:lastModifiedBy>
  <cp:revision>206</cp:revision>
  <cp:lastPrinted>2018-02-04T10:17:03Z</cp:lastPrinted>
  <dcterms:created xsi:type="dcterms:W3CDTF">2017-11-06T07:11:43Z</dcterms:created>
  <dcterms:modified xsi:type="dcterms:W3CDTF">2019-01-30T06:57:10Z</dcterms:modified>
</cp:coreProperties>
</file>